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0"/>
  </p:notesMasterIdLst>
  <p:sldIdLst>
    <p:sldId id="357" r:id="rId2"/>
    <p:sldId id="371" r:id="rId3"/>
    <p:sldId id="487" r:id="rId4"/>
    <p:sldId id="373" r:id="rId5"/>
    <p:sldId id="597" r:id="rId6"/>
    <p:sldId id="598" r:id="rId7"/>
    <p:sldId id="599" r:id="rId8"/>
    <p:sldId id="600" r:id="rId9"/>
    <p:sldId id="601" r:id="rId10"/>
    <p:sldId id="602" r:id="rId11"/>
    <p:sldId id="603" r:id="rId12"/>
    <p:sldId id="604" r:id="rId13"/>
    <p:sldId id="605" r:id="rId14"/>
    <p:sldId id="784" r:id="rId15"/>
    <p:sldId id="606" r:id="rId16"/>
    <p:sldId id="607" r:id="rId17"/>
    <p:sldId id="608" r:id="rId18"/>
    <p:sldId id="609" r:id="rId19"/>
    <p:sldId id="610" r:id="rId20"/>
    <p:sldId id="789" r:id="rId21"/>
    <p:sldId id="617" r:id="rId22"/>
    <p:sldId id="611" r:id="rId23"/>
    <p:sldId id="786" r:id="rId24"/>
    <p:sldId id="612" r:id="rId25"/>
    <p:sldId id="613" r:id="rId26"/>
    <p:sldId id="614" r:id="rId27"/>
    <p:sldId id="615" r:id="rId28"/>
    <p:sldId id="616" r:id="rId29"/>
    <p:sldId id="785" r:id="rId30"/>
    <p:sldId id="618" r:id="rId31"/>
    <p:sldId id="619" r:id="rId32"/>
    <p:sldId id="620" r:id="rId33"/>
    <p:sldId id="621" r:id="rId34"/>
    <p:sldId id="622" r:id="rId35"/>
    <p:sldId id="623" r:id="rId36"/>
    <p:sldId id="624" r:id="rId37"/>
    <p:sldId id="627" r:id="rId38"/>
    <p:sldId id="628" r:id="rId39"/>
    <p:sldId id="625" r:id="rId40"/>
    <p:sldId id="626" r:id="rId41"/>
    <p:sldId id="629" r:id="rId42"/>
    <p:sldId id="787" r:id="rId43"/>
    <p:sldId id="788" r:id="rId44"/>
    <p:sldId id="630" r:id="rId45"/>
    <p:sldId id="631" r:id="rId46"/>
    <p:sldId id="632" r:id="rId47"/>
    <p:sldId id="634" r:id="rId48"/>
    <p:sldId id="635" r:id="rId49"/>
    <p:sldId id="636" r:id="rId50"/>
    <p:sldId id="633" r:id="rId51"/>
    <p:sldId id="637" r:id="rId52"/>
    <p:sldId id="638" r:id="rId53"/>
    <p:sldId id="639" r:id="rId54"/>
    <p:sldId id="640" r:id="rId55"/>
    <p:sldId id="641" r:id="rId56"/>
    <p:sldId id="642" r:id="rId57"/>
    <p:sldId id="643" r:id="rId58"/>
    <p:sldId id="644" r:id="rId59"/>
    <p:sldId id="645" r:id="rId60"/>
    <p:sldId id="646" r:id="rId61"/>
    <p:sldId id="647" r:id="rId62"/>
    <p:sldId id="648" r:id="rId63"/>
    <p:sldId id="649" r:id="rId64"/>
    <p:sldId id="650" r:id="rId65"/>
    <p:sldId id="651" r:id="rId66"/>
    <p:sldId id="652" r:id="rId67"/>
    <p:sldId id="654" r:id="rId68"/>
    <p:sldId id="655" r:id="rId69"/>
    <p:sldId id="656" r:id="rId70"/>
    <p:sldId id="657" r:id="rId71"/>
    <p:sldId id="658" r:id="rId72"/>
    <p:sldId id="659" r:id="rId73"/>
    <p:sldId id="660" r:id="rId74"/>
    <p:sldId id="661" r:id="rId75"/>
    <p:sldId id="662" r:id="rId76"/>
    <p:sldId id="663" r:id="rId77"/>
    <p:sldId id="664" r:id="rId78"/>
    <p:sldId id="665" r:id="rId79"/>
    <p:sldId id="666" r:id="rId80"/>
    <p:sldId id="667" r:id="rId81"/>
    <p:sldId id="668" r:id="rId82"/>
    <p:sldId id="669" r:id="rId83"/>
    <p:sldId id="670" r:id="rId84"/>
    <p:sldId id="671" r:id="rId85"/>
    <p:sldId id="672" r:id="rId86"/>
    <p:sldId id="673" r:id="rId87"/>
    <p:sldId id="674" r:id="rId88"/>
    <p:sldId id="675" r:id="rId89"/>
    <p:sldId id="676" r:id="rId90"/>
    <p:sldId id="677" r:id="rId91"/>
    <p:sldId id="678" r:id="rId92"/>
    <p:sldId id="679" r:id="rId93"/>
    <p:sldId id="680" r:id="rId94"/>
    <p:sldId id="681" r:id="rId95"/>
    <p:sldId id="682" r:id="rId96"/>
    <p:sldId id="683" r:id="rId97"/>
    <p:sldId id="684" r:id="rId98"/>
    <p:sldId id="685" r:id="rId99"/>
    <p:sldId id="686" r:id="rId100"/>
    <p:sldId id="687" r:id="rId101"/>
    <p:sldId id="688" r:id="rId102"/>
    <p:sldId id="689" r:id="rId103"/>
    <p:sldId id="692" r:id="rId104"/>
    <p:sldId id="691" r:id="rId105"/>
    <p:sldId id="693" r:id="rId106"/>
    <p:sldId id="694" r:id="rId107"/>
    <p:sldId id="695" r:id="rId108"/>
    <p:sldId id="696" r:id="rId109"/>
    <p:sldId id="697" r:id="rId110"/>
    <p:sldId id="698" r:id="rId111"/>
    <p:sldId id="699" r:id="rId112"/>
    <p:sldId id="700" r:id="rId113"/>
    <p:sldId id="701" r:id="rId114"/>
    <p:sldId id="702" r:id="rId115"/>
    <p:sldId id="705" r:id="rId116"/>
    <p:sldId id="706" r:id="rId117"/>
    <p:sldId id="707" r:id="rId118"/>
    <p:sldId id="708" r:id="rId119"/>
    <p:sldId id="709" r:id="rId120"/>
    <p:sldId id="710" r:id="rId121"/>
    <p:sldId id="711" r:id="rId122"/>
    <p:sldId id="712" r:id="rId123"/>
    <p:sldId id="713" r:id="rId124"/>
    <p:sldId id="714" r:id="rId125"/>
    <p:sldId id="715" r:id="rId126"/>
    <p:sldId id="716" r:id="rId127"/>
    <p:sldId id="717" r:id="rId128"/>
    <p:sldId id="718" r:id="rId129"/>
    <p:sldId id="719" r:id="rId130"/>
    <p:sldId id="720" r:id="rId131"/>
    <p:sldId id="721" r:id="rId132"/>
    <p:sldId id="722" r:id="rId133"/>
    <p:sldId id="723" r:id="rId134"/>
    <p:sldId id="724" r:id="rId135"/>
    <p:sldId id="725" r:id="rId136"/>
    <p:sldId id="726" r:id="rId137"/>
    <p:sldId id="727" r:id="rId138"/>
    <p:sldId id="728" r:id="rId139"/>
    <p:sldId id="729" r:id="rId140"/>
    <p:sldId id="730" r:id="rId141"/>
    <p:sldId id="731" r:id="rId142"/>
    <p:sldId id="732" r:id="rId143"/>
    <p:sldId id="733" r:id="rId144"/>
    <p:sldId id="734" r:id="rId145"/>
    <p:sldId id="735" r:id="rId146"/>
    <p:sldId id="736" r:id="rId147"/>
    <p:sldId id="737" r:id="rId148"/>
    <p:sldId id="738" r:id="rId149"/>
    <p:sldId id="739" r:id="rId150"/>
    <p:sldId id="740" r:id="rId151"/>
    <p:sldId id="741" r:id="rId152"/>
    <p:sldId id="742" r:id="rId153"/>
    <p:sldId id="743" r:id="rId154"/>
    <p:sldId id="744" r:id="rId155"/>
    <p:sldId id="745" r:id="rId156"/>
    <p:sldId id="746" r:id="rId157"/>
    <p:sldId id="747" r:id="rId158"/>
    <p:sldId id="748" r:id="rId159"/>
    <p:sldId id="749" r:id="rId160"/>
    <p:sldId id="750" r:id="rId161"/>
    <p:sldId id="751" r:id="rId162"/>
    <p:sldId id="752" r:id="rId163"/>
    <p:sldId id="753" r:id="rId164"/>
    <p:sldId id="754" r:id="rId165"/>
    <p:sldId id="755" r:id="rId166"/>
    <p:sldId id="756" r:id="rId167"/>
    <p:sldId id="757" r:id="rId168"/>
    <p:sldId id="758" r:id="rId169"/>
    <p:sldId id="759" r:id="rId170"/>
    <p:sldId id="760" r:id="rId171"/>
    <p:sldId id="761" r:id="rId172"/>
    <p:sldId id="762" r:id="rId173"/>
    <p:sldId id="763" r:id="rId174"/>
    <p:sldId id="764" r:id="rId175"/>
    <p:sldId id="765" r:id="rId176"/>
    <p:sldId id="766" r:id="rId177"/>
    <p:sldId id="767" r:id="rId178"/>
    <p:sldId id="790" r:id="rId179"/>
    <p:sldId id="768" r:id="rId180"/>
    <p:sldId id="769" r:id="rId181"/>
    <p:sldId id="770" r:id="rId182"/>
    <p:sldId id="771" r:id="rId183"/>
    <p:sldId id="772" r:id="rId184"/>
    <p:sldId id="773" r:id="rId185"/>
    <p:sldId id="791" r:id="rId186"/>
    <p:sldId id="774" r:id="rId187"/>
    <p:sldId id="792" r:id="rId188"/>
    <p:sldId id="775" r:id="rId189"/>
    <p:sldId id="793" r:id="rId190"/>
    <p:sldId id="776" r:id="rId191"/>
    <p:sldId id="794" r:id="rId192"/>
    <p:sldId id="777" r:id="rId193"/>
    <p:sldId id="778" r:id="rId194"/>
    <p:sldId id="779" r:id="rId195"/>
    <p:sldId id="780" r:id="rId196"/>
    <p:sldId id="781" r:id="rId197"/>
    <p:sldId id="782" r:id="rId198"/>
    <p:sldId id="783"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7" autoAdjust="0"/>
    <p:restoredTop sz="94434" autoAdjust="0"/>
  </p:normalViewPr>
  <p:slideViewPr>
    <p:cSldViewPr snapToGrid="0">
      <p:cViewPr varScale="1">
        <p:scale>
          <a:sx n="65" d="100"/>
          <a:sy n="65" d="100"/>
        </p:scale>
        <p:origin x="78" y="51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wmf"/><Relationship Id="rId1" Type="http://schemas.openxmlformats.org/officeDocument/2006/relationships/image" Target="../media/image1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72F42-9A43-4D78-A3C4-B4250C01B526}" type="datetimeFigureOut">
              <a:rPr lang="en-US" smtClean="0"/>
              <a:t>10/21/2024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15E4-F441-4055-A9EB-A8DCC8E17CAE}" type="slidenum">
              <a:rPr lang="en-US" smtClean="0"/>
              <a:t>‹#›</a:t>
            </a:fld>
            <a:endParaRPr lang="en-US"/>
          </a:p>
        </p:txBody>
      </p:sp>
    </p:spTree>
    <p:extLst>
      <p:ext uri="{BB962C8B-B14F-4D97-AF65-F5344CB8AC3E}">
        <p14:creationId xmlns:p14="http://schemas.microsoft.com/office/powerpoint/2010/main" val="272582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103</a:t>
            </a:fld>
            <a:endParaRPr lang="en-US"/>
          </a:p>
        </p:txBody>
      </p:sp>
    </p:spTree>
    <p:extLst>
      <p:ext uri="{BB962C8B-B14F-4D97-AF65-F5344CB8AC3E}">
        <p14:creationId xmlns:p14="http://schemas.microsoft.com/office/powerpoint/2010/main" val="1733744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112</a:t>
            </a:fld>
            <a:endParaRPr lang="en-US"/>
          </a:p>
        </p:txBody>
      </p:sp>
    </p:spTree>
    <p:extLst>
      <p:ext uri="{BB962C8B-B14F-4D97-AF65-F5344CB8AC3E}">
        <p14:creationId xmlns:p14="http://schemas.microsoft.com/office/powerpoint/2010/main" val="301774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113</a:t>
            </a:fld>
            <a:endParaRPr lang="en-US"/>
          </a:p>
        </p:txBody>
      </p:sp>
    </p:spTree>
    <p:extLst>
      <p:ext uri="{BB962C8B-B14F-4D97-AF65-F5344CB8AC3E}">
        <p14:creationId xmlns:p14="http://schemas.microsoft.com/office/powerpoint/2010/main" val="636472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114</a:t>
            </a:fld>
            <a:endParaRPr lang="en-US"/>
          </a:p>
        </p:txBody>
      </p:sp>
    </p:spTree>
    <p:extLst>
      <p:ext uri="{BB962C8B-B14F-4D97-AF65-F5344CB8AC3E}">
        <p14:creationId xmlns:p14="http://schemas.microsoft.com/office/powerpoint/2010/main" val="3289472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135</a:t>
            </a:fld>
            <a:endParaRPr lang="en-US"/>
          </a:p>
        </p:txBody>
      </p:sp>
    </p:spTree>
    <p:extLst>
      <p:ext uri="{BB962C8B-B14F-4D97-AF65-F5344CB8AC3E}">
        <p14:creationId xmlns:p14="http://schemas.microsoft.com/office/powerpoint/2010/main" val="3878112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136</a:t>
            </a:fld>
            <a:endParaRPr lang="en-US"/>
          </a:p>
        </p:txBody>
      </p:sp>
    </p:spTree>
    <p:extLst>
      <p:ext uri="{BB962C8B-B14F-4D97-AF65-F5344CB8AC3E}">
        <p14:creationId xmlns:p14="http://schemas.microsoft.com/office/powerpoint/2010/main" val="2102229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137</a:t>
            </a:fld>
            <a:endParaRPr lang="en-US"/>
          </a:p>
        </p:txBody>
      </p:sp>
    </p:spTree>
    <p:extLst>
      <p:ext uri="{BB962C8B-B14F-4D97-AF65-F5344CB8AC3E}">
        <p14:creationId xmlns:p14="http://schemas.microsoft.com/office/powerpoint/2010/main" val="359492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138</a:t>
            </a:fld>
            <a:endParaRPr lang="en-US"/>
          </a:p>
        </p:txBody>
      </p:sp>
    </p:spTree>
    <p:extLst>
      <p:ext uri="{BB962C8B-B14F-4D97-AF65-F5344CB8AC3E}">
        <p14:creationId xmlns:p14="http://schemas.microsoft.com/office/powerpoint/2010/main" val="726632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139</a:t>
            </a:fld>
            <a:endParaRPr lang="en-US"/>
          </a:p>
        </p:txBody>
      </p:sp>
    </p:spTree>
    <p:extLst>
      <p:ext uri="{BB962C8B-B14F-4D97-AF65-F5344CB8AC3E}">
        <p14:creationId xmlns:p14="http://schemas.microsoft.com/office/powerpoint/2010/main" val="197936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140</a:t>
            </a:fld>
            <a:endParaRPr lang="en-US"/>
          </a:p>
        </p:txBody>
      </p:sp>
    </p:spTree>
    <p:extLst>
      <p:ext uri="{BB962C8B-B14F-4D97-AF65-F5344CB8AC3E}">
        <p14:creationId xmlns:p14="http://schemas.microsoft.com/office/powerpoint/2010/main" val="3332540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141</a:t>
            </a:fld>
            <a:endParaRPr lang="en-US"/>
          </a:p>
        </p:txBody>
      </p:sp>
    </p:spTree>
    <p:extLst>
      <p:ext uri="{BB962C8B-B14F-4D97-AF65-F5344CB8AC3E}">
        <p14:creationId xmlns:p14="http://schemas.microsoft.com/office/powerpoint/2010/main" val="2674500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104</a:t>
            </a:fld>
            <a:endParaRPr lang="en-US"/>
          </a:p>
        </p:txBody>
      </p:sp>
    </p:spTree>
    <p:extLst>
      <p:ext uri="{BB962C8B-B14F-4D97-AF65-F5344CB8AC3E}">
        <p14:creationId xmlns:p14="http://schemas.microsoft.com/office/powerpoint/2010/main" val="1243650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142</a:t>
            </a:fld>
            <a:endParaRPr lang="en-US"/>
          </a:p>
        </p:txBody>
      </p:sp>
    </p:spTree>
    <p:extLst>
      <p:ext uri="{BB962C8B-B14F-4D97-AF65-F5344CB8AC3E}">
        <p14:creationId xmlns:p14="http://schemas.microsoft.com/office/powerpoint/2010/main" val="3631741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143</a:t>
            </a:fld>
            <a:endParaRPr lang="en-US"/>
          </a:p>
        </p:txBody>
      </p:sp>
    </p:spTree>
    <p:extLst>
      <p:ext uri="{BB962C8B-B14F-4D97-AF65-F5344CB8AC3E}">
        <p14:creationId xmlns:p14="http://schemas.microsoft.com/office/powerpoint/2010/main" val="2183565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144</a:t>
            </a:fld>
            <a:endParaRPr lang="en-US"/>
          </a:p>
        </p:txBody>
      </p:sp>
    </p:spTree>
    <p:extLst>
      <p:ext uri="{BB962C8B-B14F-4D97-AF65-F5344CB8AC3E}">
        <p14:creationId xmlns:p14="http://schemas.microsoft.com/office/powerpoint/2010/main" val="2841940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145</a:t>
            </a:fld>
            <a:endParaRPr lang="en-US"/>
          </a:p>
        </p:txBody>
      </p:sp>
    </p:spTree>
    <p:extLst>
      <p:ext uri="{BB962C8B-B14F-4D97-AF65-F5344CB8AC3E}">
        <p14:creationId xmlns:p14="http://schemas.microsoft.com/office/powerpoint/2010/main" val="1291311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146</a:t>
            </a:fld>
            <a:endParaRPr lang="en-US"/>
          </a:p>
        </p:txBody>
      </p:sp>
    </p:spTree>
    <p:extLst>
      <p:ext uri="{BB962C8B-B14F-4D97-AF65-F5344CB8AC3E}">
        <p14:creationId xmlns:p14="http://schemas.microsoft.com/office/powerpoint/2010/main" val="1696627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147</a:t>
            </a:fld>
            <a:endParaRPr lang="en-US"/>
          </a:p>
        </p:txBody>
      </p:sp>
    </p:spTree>
    <p:extLst>
      <p:ext uri="{BB962C8B-B14F-4D97-AF65-F5344CB8AC3E}">
        <p14:creationId xmlns:p14="http://schemas.microsoft.com/office/powerpoint/2010/main" val="340740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148</a:t>
            </a:fld>
            <a:endParaRPr lang="en-US"/>
          </a:p>
        </p:txBody>
      </p:sp>
    </p:spTree>
    <p:extLst>
      <p:ext uri="{BB962C8B-B14F-4D97-AF65-F5344CB8AC3E}">
        <p14:creationId xmlns:p14="http://schemas.microsoft.com/office/powerpoint/2010/main" val="2636706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149</a:t>
            </a:fld>
            <a:endParaRPr lang="en-US"/>
          </a:p>
        </p:txBody>
      </p:sp>
    </p:spTree>
    <p:extLst>
      <p:ext uri="{BB962C8B-B14F-4D97-AF65-F5344CB8AC3E}">
        <p14:creationId xmlns:p14="http://schemas.microsoft.com/office/powerpoint/2010/main" val="20084537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150</a:t>
            </a:fld>
            <a:endParaRPr lang="en-US"/>
          </a:p>
        </p:txBody>
      </p:sp>
    </p:spTree>
    <p:extLst>
      <p:ext uri="{BB962C8B-B14F-4D97-AF65-F5344CB8AC3E}">
        <p14:creationId xmlns:p14="http://schemas.microsoft.com/office/powerpoint/2010/main" val="3512458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151</a:t>
            </a:fld>
            <a:endParaRPr lang="en-US"/>
          </a:p>
        </p:txBody>
      </p:sp>
    </p:spTree>
    <p:extLst>
      <p:ext uri="{BB962C8B-B14F-4D97-AF65-F5344CB8AC3E}">
        <p14:creationId xmlns:p14="http://schemas.microsoft.com/office/powerpoint/2010/main" val="432177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105</a:t>
            </a:fld>
            <a:endParaRPr lang="en-US"/>
          </a:p>
        </p:txBody>
      </p:sp>
    </p:spTree>
    <p:extLst>
      <p:ext uri="{BB962C8B-B14F-4D97-AF65-F5344CB8AC3E}">
        <p14:creationId xmlns:p14="http://schemas.microsoft.com/office/powerpoint/2010/main" val="286609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152</a:t>
            </a:fld>
            <a:endParaRPr lang="en-US"/>
          </a:p>
        </p:txBody>
      </p:sp>
    </p:spTree>
    <p:extLst>
      <p:ext uri="{BB962C8B-B14F-4D97-AF65-F5344CB8AC3E}">
        <p14:creationId xmlns:p14="http://schemas.microsoft.com/office/powerpoint/2010/main" val="1900655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153</a:t>
            </a:fld>
            <a:endParaRPr lang="en-US"/>
          </a:p>
        </p:txBody>
      </p:sp>
    </p:spTree>
    <p:extLst>
      <p:ext uri="{BB962C8B-B14F-4D97-AF65-F5344CB8AC3E}">
        <p14:creationId xmlns:p14="http://schemas.microsoft.com/office/powerpoint/2010/main" val="4179507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154</a:t>
            </a:fld>
            <a:endParaRPr lang="en-US"/>
          </a:p>
        </p:txBody>
      </p:sp>
    </p:spTree>
    <p:extLst>
      <p:ext uri="{BB962C8B-B14F-4D97-AF65-F5344CB8AC3E}">
        <p14:creationId xmlns:p14="http://schemas.microsoft.com/office/powerpoint/2010/main" val="667401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155</a:t>
            </a:fld>
            <a:endParaRPr lang="en-US"/>
          </a:p>
        </p:txBody>
      </p:sp>
    </p:spTree>
    <p:extLst>
      <p:ext uri="{BB962C8B-B14F-4D97-AF65-F5344CB8AC3E}">
        <p14:creationId xmlns:p14="http://schemas.microsoft.com/office/powerpoint/2010/main" val="11958102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156</a:t>
            </a:fld>
            <a:endParaRPr lang="en-US"/>
          </a:p>
        </p:txBody>
      </p:sp>
    </p:spTree>
    <p:extLst>
      <p:ext uri="{BB962C8B-B14F-4D97-AF65-F5344CB8AC3E}">
        <p14:creationId xmlns:p14="http://schemas.microsoft.com/office/powerpoint/2010/main" val="2274259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157</a:t>
            </a:fld>
            <a:endParaRPr lang="en-US"/>
          </a:p>
        </p:txBody>
      </p:sp>
    </p:spTree>
    <p:extLst>
      <p:ext uri="{BB962C8B-B14F-4D97-AF65-F5344CB8AC3E}">
        <p14:creationId xmlns:p14="http://schemas.microsoft.com/office/powerpoint/2010/main" val="42426587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158</a:t>
            </a:fld>
            <a:endParaRPr lang="en-US"/>
          </a:p>
        </p:txBody>
      </p:sp>
    </p:spTree>
    <p:extLst>
      <p:ext uri="{BB962C8B-B14F-4D97-AF65-F5344CB8AC3E}">
        <p14:creationId xmlns:p14="http://schemas.microsoft.com/office/powerpoint/2010/main" val="15857158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159</a:t>
            </a:fld>
            <a:endParaRPr lang="en-US"/>
          </a:p>
        </p:txBody>
      </p:sp>
    </p:spTree>
    <p:extLst>
      <p:ext uri="{BB962C8B-B14F-4D97-AF65-F5344CB8AC3E}">
        <p14:creationId xmlns:p14="http://schemas.microsoft.com/office/powerpoint/2010/main" val="6376891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160</a:t>
            </a:fld>
            <a:endParaRPr lang="en-US"/>
          </a:p>
        </p:txBody>
      </p:sp>
    </p:spTree>
    <p:extLst>
      <p:ext uri="{BB962C8B-B14F-4D97-AF65-F5344CB8AC3E}">
        <p14:creationId xmlns:p14="http://schemas.microsoft.com/office/powerpoint/2010/main" val="41926939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161</a:t>
            </a:fld>
            <a:endParaRPr lang="en-US"/>
          </a:p>
        </p:txBody>
      </p:sp>
    </p:spTree>
    <p:extLst>
      <p:ext uri="{BB962C8B-B14F-4D97-AF65-F5344CB8AC3E}">
        <p14:creationId xmlns:p14="http://schemas.microsoft.com/office/powerpoint/2010/main" val="70074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106</a:t>
            </a:fld>
            <a:endParaRPr lang="en-US"/>
          </a:p>
        </p:txBody>
      </p:sp>
    </p:spTree>
    <p:extLst>
      <p:ext uri="{BB962C8B-B14F-4D97-AF65-F5344CB8AC3E}">
        <p14:creationId xmlns:p14="http://schemas.microsoft.com/office/powerpoint/2010/main" val="2867715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162</a:t>
            </a:fld>
            <a:endParaRPr lang="en-US"/>
          </a:p>
        </p:txBody>
      </p:sp>
    </p:spTree>
    <p:extLst>
      <p:ext uri="{BB962C8B-B14F-4D97-AF65-F5344CB8AC3E}">
        <p14:creationId xmlns:p14="http://schemas.microsoft.com/office/powerpoint/2010/main" val="36976306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163</a:t>
            </a:fld>
            <a:endParaRPr lang="en-US"/>
          </a:p>
        </p:txBody>
      </p:sp>
    </p:spTree>
    <p:extLst>
      <p:ext uri="{BB962C8B-B14F-4D97-AF65-F5344CB8AC3E}">
        <p14:creationId xmlns:p14="http://schemas.microsoft.com/office/powerpoint/2010/main" val="1837285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164</a:t>
            </a:fld>
            <a:endParaRPr lang="en-US"/>
          </a:p>
        </p:txBody>
      </p:sp>
    </p:spTree>
    <p:extLst>
      <p:ext uri="{BB962C8B-B14F-4D97-AF65-F5344CB8AC3E}">
        <p14:creationId xmlns:p14="http://schemas.microsoft.com/office/powerpoint/2010/main" val="3472621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165</a:t>
            </a:fld>
            <a:endParaRPr lang="en-US"/>
          </a:p>
        </p:txBody>
      </p:sp>
    </p:spTree>
    <p:extLst>
      <p:ext uri="{BB962C8B-B14F-4D97-AF65-F5344CB8AC3E}">
        <p14:creationId xmlns:p14="http://schemas.microsoft.com/office/powerpoint/2010/main" val="3646076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166</a:t>
            </a:fld>
            <a:endParaRPr lang="en-US"/>
          </a:p>
        </p:txBody>
      </p:sp>
    </p:spTree>
    <p:extLst>
      <p:ext uri="{BB962C8B-B14F-4D97-AF65-F5344CB8AC3E}">
        <p14:creationId xmlns:p14="http://schemas.microsoft.com/office/powerpoint/2010/main" val="3973641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167</a:t>
            </a:fld>
            <a:endParaRPr lang="en-US"/>
          </a:p>
        </p:txBody>
      </p:sp>
    </p:spTree>
    <p:extLst>
      <p:ext uri="{BB962C8B-B14F-4D97-AF65-F5344CB8AC3E}">
        <p14:creationId xmlns:p14="http://schemas.microsoft.com/office/powerpoint/2010/main" val="3007310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168</a:t>
            </a:fld>
            <a:endParaRPr lang="en-US"/>
          </a:p>
        </p:txBody>
      </p:sp>
    </p:spTree>
    <p:extLst>
      <p:ext uri="{BB962C8B-B14F-4D97-AF65-F5344CB8AC3E}">
        <p14:creationId xmlns:p14="http://schemas.microsoft.com/office/powerpoint/2010/main" val="73756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169</a:t>
            </a:fld>
            <a:endParaRPr lang="en-US"/>
          </a:p>
        </p:txBody>
      </p:sp>
    </p:spTree>
    <p:extLst>
      <p:ext uri="{BB962C8B-B14F-4D97-AF65-F5344CB8AC3E}">
        <p14:creationId xmlns:p14="http://schemas.microsoft.com/office/powerpoint/2010/main" val="1345624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170</a:t>
            </a:fld>
            <a:endParaRPr lang="en-US"/>
          </a:p>
        </p:txBody>
      </p:sp>
    </p:spTree>
    <p:extLst>
      <p:ext uri="{BB962C8B-B14F-4D97-AF65-F5344CB8AC3E}">
        <p14:creationId xmlns:p14="http://schemas.microsoft.com/office/powerpoint/2010/main" val="37301866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171</a:t>
            </a:fld>
            <a:endParaRPr lang="en-US"/>
          </a:p>
        </p:txBody>
      </p:sp>
    </p:spTree>
    <p:extLst>
      <p:ext uri="{BB962C8B-B14F-4D97-AF65-F5344CB8AC3E}">
        <p14:creationId xmlns:p14="http://schemas.microsoft.com/office/powerpoint/2010/main" val="1831332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107</a:t>
            </a:fld>
            <a:endParaRPr lang="en-US"/>
          </a:p>
        </p:txBody>
      </p:sp>
    </p:spTree>
    <p:extLst>
      <p:ext uri="{BB962C8B-B14F-4D97-AF65-F5344CB8AC3E}">
        <p14:creationId xmlns:p14="http://schemas.microsoft.com/office/powerpoint/2010/main" val="17549557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172</a:t>
            </a:fld>
            <a:endParaRPr lang="en-US"/>
          </a:p>
        </p:txBody>
      </p:sp>
    </p:spTree>
    <p:extLst>
      <p:ext uri="{BB962C8B-B14F-4D97-AF65-F5344CB8AC3E}">
        <p14:creationId xmlns:p14="http://schemas.microsoft.com/office/powerpoint/2010/main" val="4085143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173</a:t>
            </a:fld>
            <a:endParaRPr lang="en-US"/>
          </a:p>
        </p:txBody>
      </p:sp>
    </p:spTree>
    <p:extLst>
      <p:ext uri="{BB962C8B-B14F-4D97-AF65-F5344CB8AC3E}">
        <p14:creationId xmlns:p14="http://schemas.microsoft.com/office/powerpoint/2010/main" val="618156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174</a:t>
            </a:fld>
            <a:endParaRPr lang="en-US"/>
          </a:p>
        </p:txBody>
      </p:sp>
    </p:spTree>
    <p:extLst>
      <p:ext uri="{BB962C8B-B14F-4D97-AF65-F5344CB8AC3E}">
        <p14:creationId xmlns:p14="http://schemas.microsoft.com/office/powerpoint/2010/main" val="6723480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175</a:t>
            </a:fld>
            <a:endParaRPr lang="en-US"/>
          </a:p>
        </p:txBody>
      </p:sp>
    </p:spTree>
    <p:extLst>
      <p:ext uri="{BB962C8B-B14F-4D97-AF65-F5344CB8AC3E}">
        <p14:creationId xmlns:p14="http://schemas.microsoft.com/office/powerpoint/2010/main" val="3411370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176</a:t>
            </a:fld>
            <a:endParaRPr lang="en-US"/>
          </a:p>
        </p:txBody>
      </p:sp>
    </p:spTree>
    <p:extLst>
      <p:ext uri="{BB962C8B-B14F-4D97-AF65-F5344CB8AC3E}">
        <p14:creationId xmlns:p14="http://schemas.microsoft.com/office/powerpoint/2010/main" val="38633558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177</a:t>
            </a:fld>
            <a:endParaRPr lang="en-US"/>
          </a:p>
        </p:txBody>
      </p:sp>
    </p:spTree>
    <p:extLst>
      <p:ext uri="{BB962C8B-B14F-4D97-AF65-F5344CB8AC3E}">
        <p14:creationId xmlns:p14="http://schemas.microsoft.com/office/powerpoint/2010/main" val="38320332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178</a:t>
            </a:fld>
            <a:endParaRPr lang="en-US"/>
          </a:p>
        </p:txBody>
      </p:sp>
    </p:spTree>
    <p:extLst>
      <p:ext uri="{BB962C8B-B14F-4D97-AF65-F5344CB8AC3E}">
        <p14:creationId xmlns:p14="http://schemas.microsoft.com/office/powerpoint/2010/main" val="943540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179</a:t>
            </a:fld>
            <a:endParaRPr lang="en-US"/>
          </a:p>
        </p:txBody>
      </p:sp>
    </p:spTree>
    <p:extLst>
      <p:ext uri="{BB962C8B-B14F-4D97-AF65-F5344CB8AC3E}">
        <p14:creationId xmlns:p14="http://schemas.microsoft.com/office/powerpoint/2010/main" val="30952374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180</a:t>
            </a:fld>
            <a:endParaRPr lang="en-US"/>
          </a:p>
        </p:txBody>
      </p:sp>
    </p:spTree>
    <p:extLst>
      <p:ext uri="{BB962C8B-B14F-4D97-AF65-F5344CB8AC3E}">
        <p14:creationId xmlns:p14="http://schemas.microsoft.com/office/powerpoint/2010/main" val="4045020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181</a:t>
            </a:fld>
            <a:endParaRPr lang="en-US"/>
          </a:p>
        </p:txBody>
      </p:sp>
    </p:spTree>
    <p:extLst>
      <p:ext uri="{BB962C8B-B14F-4D97-AF65-F5344CB8AC3E}">
        <p14:creationId xmlns:p14="http://schemas.microsoft.com/office/powerpoint/2010/main" val="370382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108</a:t>
            </a:fld>
            <a:endParaRPr lang="en-US"/>
          </a:p>
        </p:txBody>
      </p:sp>
    </p:spTree>
    <p:extLst>
      <p:ext uri="{BB962C8B-B14F-4D97-AF65-F5344CB8AC3E}">
        <p14:creationId xmlns:p14="http://schemas.microsoft.com/office/powerpoint/2010/main" val="33590063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182</a:t>
            </a:fld>
            <a:endParaRPr lang="en-US"/>
          </a:p>
        </p:txBody>
      </p:sp>
    </p:spTree>
    <p:extLst>
      <p:ext uri="{BB962C8B-B14F-4D97-AF65-F5344CB8AC3E}">
        <p14:creationId xmlns:p14="http://schemas.microsoft.com/office/powerpoint/2010/main" val="1492656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183</a:t>
            </a:fld>
            <a:endParaRPr lang="en-US"/>
          </a:p>
        </p:txBody>
      </p:sp>
    </p:spTree>
    <p:extLst>
      <p:ext uri="{BB962C8B-B14F-4D97-AF65-F5344CB8AC3E}">
        <p14:creationId xmlns:p14="http://schemas.microsoft.com/office/powerpoint/2010/main" val="24004490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184</a:t>
            </a:fld>
            <a:endParaRPr lang="en-US"/>
          </a:p>
        </p:txBody>
      </p:sp>
    </p:spTree>
    <p:extLst>
      <p:ext uri="{BB962C8B-B14F-4D97-AF65-F5344CB8AC3E}">
        <p14:creationId xmlns:p14="http://schemas.microsoft.com/office/powerpoint/2010/main" val="32641450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185</a:t>
            </a:fld>
            <a:endParaRPr lang="en-US"/>
          </a:p>
        </p:txBody>
      </p:sp>
    </p:spTree>
    <p:extLst>
      <p:ext uri="{BB962C8B-B14F-4D97-AF65-F5344CB8AC3E}">
        <p14:creationId xmlns:p14="http://schemas.microsoft.com/office/powerpoint/2010/main" val="4937149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186</a:t>
            </a:fld>
            <a:endParaRPr lang="en-US"/>
          </a:p>
        </p:txBody>
      </p:sp>
    </p:spTree>
    <p:extLst>
      <p:ext uri="{BB962C8B-B14F-4D97-AF65-F5344CB8AC3E}">
        <p14:creationId xmlns:p14="http://schemas.microsoft.com/office/powerpoint/2010/main" val="4019542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187</a:t>
            </a:fld>
            <a:endParaRPr lang="en-US"/>
          </a:p>
        </p:txBody>
      </p:sp>
    </p:spTree>
    <p:extLst>
      <p:ext uri="{BB962C8B-B14F-4D97-AF65-F5344CB8AC3E}">
        <p14:creationId xmlns:p14="http://schemas.microsoft.com/office/powerpoint/2010/main" val="9439402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188</a:t>
            </a:fld>
            <a:endParaRPr lang="en-US"/>
          </a:p>
        </p:txBody>
      </p:sp>
    </p:spTree>
    <p:extLst>
      <p:ext uri="{BB962C8B-B14F-4D97-AF65-F5344CB8AC3E}">
        <p14:creationId xmlns:p14="http://schemas.microsoft.com/office/powerpoint/2010/main" val="1324683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189</a:t>
            </a:fld>
            <a:endParaRPr lang="en-US"/>
          </a:p>
        </p:txBody>
      </p:sp>
    </p:spTree>
    <p:extLst>
      <p:ext uri="{BB962C8B-B14F-4D97-AF65-F5344CB8AC3E}">
        <p14:creationId xmlns:p14="http://schemas.microsoft.com/office/powerpoint/2010/main" val="7303519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190</a:t>
            </a:fld>
            <a:endParaRPr lang="en-US"/>
          </a:p>
        </p:txBody>
      </p:sp>
    </p:spTree>
    <p:extLst>
      <p:ext uri="{BB962C8B-B14F-4D97-AF65-F5344CB8AC3E}">
        <p14:creationId xmlns:p14="http://schemas.microsoft.com/office/powerpoint/2010/main" val="42832099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191</a:t>
            </a:fld>
            <a:endParaRPr lang="en-US"/>
          </a:p>
        </p:txBody>
      </p:sp>
    </p:spTree>
    <p:extLst>
      <p:ext uri="{BB962C8B-B14F-4D97-AF65-F5344CB8AC3E}">
        <p14:creationId xmlns:p14="http://schemas.microsoft.com/office/powerpoint/2010/main" val="2154374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109</a:t>
            </a:fld>
            <a:endParaRPr lang="en-US"/>
          </a:p>
        </p:txBody>
      </p:sp>
    </p:spTree>
    <p:extLst>
      <p:ext uri="{BB962C8B-B14F-4D97-AF65-F5344CB8AC3E}">
        <p14:creationId xmlns:p14="http://schemas.microsoft.com/office/powerpoint/2010/main" val="2454340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192</a:t>
            </a:fld>
            <a:endParaRPr lang="en-US"/>
          </a:p>
        </p:txBody>
      </p:sp>
    </p:spTree>
    <p:extLst>
      <p:ext uri="{BB962C8B-B14F-4D97-AF65-F5344CB8AC3E}">
        <p14:creationId xmlns:p14="http://schemas.microsoft.com/office/powerpoint/2010/main" val="403403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193</a:t>
            </a:fld>
            <a:endParaRPr lang="en-US"/>
          </a:p>
        </p:txBody>
      </p:sp>
    </p:spTree>
    <p:extLst>
      <p:ext uri="{BB962C8B-B14F-4D97-AF65-F5344CB8AC3E}">
        <p14:creationId xmlns:p14="http://schemas.microsoft.com/office/powerpoint/2010/main" val="15033519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194</a:t>
            </a:fld>
            <a:endParaRPr lang="en-US"/>
          </a:p>
        </p:txBody>
      </p:sp>
    </p:spTree>
    <p:extLst>
      <p:ext uri="{BB962C8B-B14F-4D97-AF65-F5344CB8AC3E}">
        <p14:creationId xmlns:p14="http://schemas.microsoft.com/office/powerpoint/2010/main" val="322626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195</a:t>
            </a:fld>
            <a:endParaRPr lang="en-US"/>
          </a:p>
        </p:txBody>
      </p:sp>
    </p:spTree>
    <p:extLst>
      <p:ext uri="{BB962C8B-B14F-4D97-AF65-F5344CB8AC3E}">
        <p14:creationId xmlns:p14="http://schemas.microsoft.com/office/powerpoint/2010/main" val="144106372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196</a:t>
            </a:fld>
            <a:endParaRPr lang="en-US"/>
          </a:p>
        </p:txBody>
      </p:sp>
    </p:spTree>
    <p:extLst>
      <p:ext uri="{BB962C8B-B14F-4D97-AF65-F5344CB8AC3E}">
        <p14:creationId xmlns:p14="http://schemas.microsoft.com/office/powerpoint/2010/main" val="1558607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197</a:t>
            </a:fld>
            <a:endParaRPr lang="en-US"/>
          </a:p>
        </p:txBody>
      </p:sp>
    </p:spTree>
    <p:extLst>
      <p:ext uri="{BB962C8B-B14F-4D97-AF65-F5344CB8AC3E}">
        <p14:creationId xmlns:p14="http://schemas.microsoft.com/office/powerpoint/2010/main" val="1024215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198</a:t>
            </a:fld>
            <a:endParaRPr lang="en-US"/>
          </a:p>
        </p:txBody>
      </p:sp>
    </p:spTree>
    <p:extLst>
      <p:ext uri="{BB962C8B-B14F-4D97-AF65-F5344CB8AC3E}">
        <p14:creationId xmlns:p14="http://schemas.microsoft.com/office/powerpoint/2010/main" val="2038809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110</a:t>
            </a:fld>
            <a:endParaRPr lang="en-US"/>
          </a:p>
        </p:txBody>
      </p:sp>
    </p:spTree>
    <p:extLst>
      <p:ext uri="{BB962C8B-B14F-4D97-AF65-F5344CB8AC3E}">
        <p14:creationId xmlns:p14="http://schemas.microsoft.com/office/powerpoint/2010/main" val="72505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111</a:t>
            </a:fld>
            <a:endParaRPr lang="en-US"/>
          </a:p>
        </p:txBody>
      </p:sp>
    </p:spTree>
    <p:extLst>
      <p:ext uri="{BB962C8B-B14F-4D97-AF65-F5344CB8AC3E}">
        <p14:creationId xmlns:p14="http://schemas.microsoft.com/office/powerpoint/2010/main" val="1945652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7196-0A1D-43F9-96F8-6131A8C3E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91A347-14E4-4DA6-8466-E20F5DD0C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25BB59-6C06-4608-B9C2-AFD556E0E88B}"/>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DE024737-A7EA-405D-9C53-00DC76358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AFCA8F-5152-4E17-A634-AAC30C0A16C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509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B9E-9443-4F41-8CDB-8E6E4CF270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7440A-C0A0-4620-8CB7-BC24F4E10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CDE26-EE92-4514-B595-DD288D69BDDA}"/>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CAB18649-6317-4A86-BF87-6BCCFA208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FA2ED-B0E3-48EA-BF01-F14C24A36C7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76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95C72-B502-4011-AB72-4BBC7CCE94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45A48-60F9-47B3-9E1A-0E76EE6E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2F640-11BE-4566-9603-D1D7F7E96FC4}"/>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BF45CB06-5043-4F88-9848-829BAD7A0D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93EAC-3ADD-4236-B7D3-0540B8D65BE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91068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7697-0E3B-45DE-993E-41D6192C54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F5D431-817D-468E-AC74-4AEFB8C24B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66076-D71B-432E-B3DA-D6BFA8E70485}"/>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86E9EAE1-A891-420F-AABF-E5D357075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050AF0-4B82-4D90-9977-2702EFAD047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9980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6000-B1F3-49B4-8840-4F2FE09F3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9AD8B6-0C53-47EB-9E27-9A8CFF9C0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A0F0A-5BC1-44A8-A937-DAAFBEA3CE4A}"/>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D516B7DB-3DF3-4E87-84F1-6D3BB836F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86888-F8BA-4159-BE04-8C9B0A74B0BB}"/>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891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BC13-A691-4A44-8F09-DEAB94E6E2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470BA-CF69-482F-86D7-B3B2B8103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EF3F02-F9D9-4D4B-932D-10D3C7015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54D0B3-961E-4BAC-9CA4-08D89CF82A20}"/>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6" name="Footer Placeholder 5">
            <a:extLst>
              <a:ext uri="{FF2B5EF4-FFF2-40B4-BE49-F238E27FC236}">
                <a16:creationId xmlns:a16="http://schemas.microsoft.com/office/drawing/2014/main" id="{8DD4364F-C564-48E4-84D0-352B17CE6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6F2F7-150E-4C49-B6B7-8E72E6E8E5A4}"/>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7515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F13-E7B0-4450-891A-12D3F00317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70134-48F1-45F0-9C63-38634B426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F6F59C-8B0A-4097-8A5D-BA9FB1FC2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0E4A01-83B3-465C-B056-C028FF594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DF7CD2-C62B-450F-A438-929A17296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DBE79-A9B6-48AB-9F01-88AA6A05B5CE}"/>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8" name="Footer Placeholder 7">
            <a:extLst>
              <a:ext uri="{FF2B5EF4-FFF2-40B4-BE49-F238E27FC236}">
                <a16:creationId xmlns:a16="http://schemas.microsoft.com/office/drawing/2014/main" id="{FCA1A849-F61D-416C-82D9-FD2F0D5B2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4E5968-BD8E-49EA-B1C0-883FDCD51EF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407428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C0C5-C1DF-4B30-86BF-702058A090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980EB2-6319-452D-816A-655EE9C34746}"/>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4" name="Footer Placeholder 3">
            <a:extLst>
              <a:ext uri="{FF2B5EF4-FFF2-40B4-BE49-F238E27FC236}">
                <a16:creationId xmlns:a16="http://schemas.microsoft.com/office/drawing/2014/main" id="{12847E02-77DD-4F7C-9461-431051F308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B48EC9-FFDF-4F14-A006-9ED08C221D7A}"/>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73513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4010-3CC3-4ED9-BC47-437A2B95829A}"/>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3" name="Footer Placeholder 2">
            <a:extLst>
              <a:ext uri="{FF2B5EF4-FFF2-40B4-BE49-F238E27FC236}">
                <a16:creationId xmlns:a16="http://schemas.microsoft.com/office/drawing/2014/main" id="{E80484C3-38E2-44A7-AD87-98DF739A7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07CE2B-838A-454A-852B-8EAFFA5BCF9F}"/>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1808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8C39-136A-490F-82E6-B74F16102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4E3FA5-A6D0-407B-9353-45807BDC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65529D-8A1D-4CEC-ACF2-A9668B5DF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61FA-7B4A-49EE-9F1B-8F14E749EEA0}"/>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6" name="Footer Placeholder 5">
            <a:extLst>
              <a:ext uri="{FF2B5EF4-FFF2-40B4-BE49-F238E27FC236}">
                <a16:creationId xmlns:a16="http://schemas.microsoft.com/office/drawing/2014/main" id="{BB6BDBE7-EB71-426C-8E02-2F39733F7F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714907-13EA-4E79-8417-0EC5E502E486}"/>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33748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4529-7C3C-4D10-AD9C-86CB67D2B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173FF7-1E37-47DA-BCCB-AFDD0F6F8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C43DAF-8DA8-48F8-B118-56B11692B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BE107-EEF1-4F60-8BFB-A0B8F32EFE52}"/>
              </a:ext>
            </a:extLst>
          </p:cNvPr>
          <p:cNvSpPr>
            <a:spLocks noGrp="1"/>
          </p:cNvSpPr>
          <p:nvPr>
            <p:ph type="dt" sz="half" idx="10"/>
          </p:nvPr>
        </p:nvSpPr>
        <p:spPr/>
        <p:txBody>
          <a:bodyPr/>
          <a:lstStyle/>
          <a:p>
            <a:fld id="{3717A1C5-95F7-4229-A93B-29F7FF3DA000}" type="datetimeFigureOut">
              <a:rPr lang="en-IN" smtClean="0"/>
              <a:pPr/>
              <a:t>21-10-2024</a:t>
            </a:fld>
            <a:endParaRPr lang="en-IN"/>
          </a:p>
        </p:txBody>
      </p:sp>
      <p:sp>
        <p:nvSpPr>
          <p:cNvPr id="6" name="Footer Placeholder 5">
            <a:extLst>
              <a:ext uri="{FF2B5EF4-FFF2-40B4-BE49-F238E27FC236}">
                <a16:creationId xmlns:a16="http://schemas.microsoft.com/office/drawing/2014/main" id="{3BB2FC9C-1AB4-400D-8A60-C7B3A80585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25E51E-1606-443F-8DDC-5BC7A3D910F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056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35DF9-745D-444C-9DD7-A6DD95468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A09DCF-D326-45B4-9E4E-070E32531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0EC5D-D4D0-42B9-9170-212F1B33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pPr/>
              <a:t>21-10-2024</a:t>
            </a:fld>
            <a:endParaRPr lang="en-IN"/>
          </a:p>
        </p:txBody>
      </p:sp>
      <p:sp>
        <p:nvSpPr>
          <p:cNvPr id="5" name="Footer Placeholder 4">
            <a:extLst>
              <a:ext uri="{FF2B5EF4-FFF2-40B4-BE49-F238E27FC236}">
                <a16:creationId xmlns:a16="http://schemas.microsoft.com/office/drawing/2014/main" id="{D77E3022-2659-46A1-A7BE-9894421E2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EAFC63-250A-46C7-8FC2-85F3F3181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pPr/>
              <a:t>‹#›</a:t>
            </a:fld>
            <a:endParaRPr lang="en-IN"/>
          </a:p>
        </p:txBody>
      </p:sp>
    </p:spTree>
    <p:extLst>
      <p:ext uri="{BB962C8B-B14F-4D97-AF65-F5344CB8AC3E}">
        <p14:creationId xmlns:p14="http://schemas.microsoft.com/office/powerpoint/2010/main" val="2921426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07.xml.rels><?xml version="1.0" encoding="UTF-8" standalone="yes"?>
<Relationships xmlns="http://schemas.openxmlformats.org/package/2006/relationships"><Relationship Id="rId3" Type="http://schemas.openxmlformats.org/officeDocument/2006/relationships/image" Target="../media/image10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jpg"/></Relationships>
</file>

<file path=ppt/slides/_rels/slide10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12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1.jpg"/></Relationships>
</file>

<file path=ppt/slides/_rels/slide127.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9.jpeg"/></Relationships>
</file>

<file path=ppt/slides/_rels/slide1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42.jpg"/></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3.png"/></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6.gif"/></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8.png"/></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image" Target="../media/image148.png"/></Relationships>
</file>

<file path=ppt/slides/_rels/slide1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48.png"/></Relationships>
</file>

<file path=ppt/slides/_rels/slide1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3.gif"/></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5.png"/></Relationships>
</file>

<file path=ppt/slides/_rels/slide1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5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0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notesSlide" Target="../notesSlides/notesSlide50.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2.w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173.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notesSlide" Target="../notesSlides/notesSlide51.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62.wmf"/><Relationship Id="rId5" Type="http://schemas.openxmlformats.org/officeDocument/2006/relationships/oleObject" Target="../embeddings/oleObject3.bin"/><Relationship Id="rId4" Type="http://schemas.openxmlformats.org/officeDocument/2006/relationships/image" Target="../media/image1.jpg"/></Relationships>
</file>

<file path=ppt/slides/_rels/slide174.xml.rels><?xml version="1.0" encoding="UTF-8" standalone="yes"?>
<Relationships xmlns="http://schemas.openxmlformats.org/package/2006/relationships"><Relationship Id="rId8" Type="http://schemas.openxmlformats.org/officeDocument/2006/relationships/image" Target="../media/image165.wmf"/><Relationship Id="rId3" Type="http://schemas.openxmlformats.org/officeDocument/2006/relationships/notesSlide" Target="../notesSlides/notesSlide52.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4.wmf"/><Relationship Id="rId5" Type="http://schemas.openxmlformats.org/officeDocument/2006/relationships/oleObject" Target="../embeddings/oleObject5.bin"/><Relationship Id="rId10" Type="http://schemas.openxmlformats.org/officeDocument/2006/relationships/image" Target="../media/image166.wmf"/><Relationship Id="rId4" Type="http://schemas.openxmlformats.org/officeDocument/2006/relationships/image" Target="../media/image1.jpg"/><Relationship Id="rId9" Type="http://schemas.openxmlformats.org/officeDocument/2006/relationships/oleObject" Target="../embeddings/oleObject7.bin"/></Relationships>
</file>

<file path=ppt/slides/_rels/slide1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67.jpg"/></Relationships>
</file>

<file path=ppt/slides/_rels/slide1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71.jpeg"/></Relationships>
</file>

<file path=ppt/slides/_rels/slide1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72.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73.jpeg"/></Relationships>
</file>

<file path=ppt/slides/_rels/slide18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1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1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1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8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9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82.jpg"/></Relationships>
</file>

<file path=ppt/slides/_rels/slide1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jpeg"/></Relationships>
</file>

<file path=ppt/slides/_rels/slide1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s>
</file>

<file path=ppt/slides/_rels/slide19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1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4774114" y="1949827"/>
            <a:ext cx="6849790" cy="1200329"/>
          </a:xfrm>
          <a:prstGeom prst="rect">
            <a:avLst/>
          </a:prstGeom>
        </p:spPr>
        <p:txBody>
          <a:bodyPr wrap="square">
            <a:spAutoFit/>
          </a:bodyPr>
          <a:lstStyle/>
          <a:p>
            <a:r>
              <a:rPr lang="en-US" sz="3600" b="1" dirty="0">
                <a:solidFill>
                  <a:schemeClr val="accent2">
                    <a:lumMod val="75000"/>
                  </a:schemeClr>
                </a:solidFill>
              </a:rPr>
              <a:t>MECHANICAL ENGINEERING SCIENCE (UE24ME141A)</a:t>
            </a:r>
          </a:p>
        </p:txBody>
      </p:sp>
      <p:sp>
        <p:nvSpPr>
          <p:cNvPr id="14" name="Rectangle 13">
            <a:extLst>
              <a:ext uri="{FF2B5EF4-FFF2-40B4-BE49-F238E27FC236}">
                <a16:creationId xmlns:a16="http://schemas.microsoft.com/office/drawing/2014/main" id="{585D8B7B-5B60-4808-A096-FB24198F96E9}"/>
              </a:ext>
            </a:extLst>
          </p:cNvPr>
          <p:cNvSpPr/>
          <p:nvPr/>
        </p:nvSpPr>
        <p:spPr>
          <a:xfrm>
            <a:off x="4694786" y="347235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4694786" y="3954079"/>
            <a:ext cx="7497214" cy="461665"/>
          </a:xfrm>
          <a:prstGeom prst="rect">
            <a:avLst/>
          </a:prstGeom>
        </p:spPr>
        <p:txBody>
          <a:bodyPr wrap="square">
            <a:spAutoFit/>
          </a:bodyPr>
          <a:lstStyle/>
          <a:p>
            <a:r>
              <a:rPr lang="en-US" sz="2400" dirty="0"/>
              <a:t>Department of Mechanical Engineering</a:t>
            </a:r>
            <a:endParaRPr lang="en-IN" sz="24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id="{1EEB87D2-BD33-43D4-B135-6F0E91C4917A}"/>
              </a:ext>
            </a:extLst>
          </p:cNvPr>
          <p:cNvCxnSpPr>
            <a:cxnSpLocks/>
          </p:cNvCxnSpPr>
          <p:nvPr/>
        </p:nvCxnSpPr>
        <p:spPr>
          <a:xfrm flipV="1">
            <a:off x="4774114" y="3324233"/>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91" y="1574248"/>
            <a:ext cx="3471862" cy="3471862"/>
          </a:xfrm>
          <a:prstGeom prst="rect">
            <a:avLst/>
          </a:prstGeom>
        </p:spPr>
      </p:pic>
    </p:spTree>
    <p:extLst>
      <p:ext uri="{BB962C8B-B14F-4D97-AF65-F5344CB8AC3E}">
        <p14:creationId xmlns:p14="http://schemas.microsoft.com/office/powerpoint/2010/main" val="130029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3"/>
          <a:stretch>
            <a:fillRect/>
          </a:stretch>
        </p:blipFill>
        <p:spPr>
          <a:xfrm>
            <a:off x="319319" y="1660256"/>
            <a:ext cx="7972425" cy="4686300"/>
          </a:xfrm>
          <a:prstGeom prst="rect">
            <a:avLst/>
          </a:prstGeom>
        </p:spPr>
      </p:pic>
    </p:spTree>
    <p:extLst>
      <p:ext uri="{BB962C8B-B14F-4D97-AF65-F5344CB8AC3E}">
        <p14:creationId xmlns:p14="http://schemas.microsoft.com/office/powerpoint/2010/main" val="479631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Heat Engine</a:t>
            </a:r>
          </a:p>
        </p:txBody>
      </p:sp>
      <p:pic>
        <p:nvPicPr>
          <p:cNvPr id="4" name="Picture 3"/>
          <p:cNvPicPr>
            <a:picLocks noChangeAspect="1"/>
          </p:cNvPicPr>
          <p:nvPr/>
        </p:nvPicPr>
        <p:blipFill>
          <a:blip r:embed="rId3"/>
          <a:stretch>
            <a:fillRect/>
          </a:stretch>
        </p:blipFill>
        <p:spPr>
          <a:xfrm>
            <a:off x="393110" y="1457347"/>
            <a:ext cx="8276703" cy="5072041"/>
          </a:xfrm>
          <a:prstGeom prst="rect">
            <a:avLst/>
          </a:prstGeom>
        </p:spPr>
      </p:pic>
    </p:spTree>
    <p:extLst>
      <p:ext uri="{BB962C8B-B14F-4D97-AF65-F5344CB8AC3E}">
        <p14:creationId xmlns:p14="http://schemas.microsoft.com/office/powerpoint/2010/main" val="2450418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Reversed Heat Engine</a:t>
            </a:r>
          </a:p>
        </p:txBody>
      </p:sp>
      <p:pic>
        <p:nvPicPr>
          <p:cNvPr id="2" name="Picture 1"/>
          <p:cNvPicPr>
            <a:picLocks noChangeAspect="1"/>
          </p:cNvPicPr>
          <p:nvPr/>
        </p:nvPicPr>
        <p:blipFill>
          <a:blip r:embed="rId3"/>
          <a:stretch>
            <a:fillRect/>
          </a:stretch>
        </p:blipFill>
        <p:spPr>
          <a:xfrm>
            <a:off x="242887" y="1660256"/>
            <a:ext cx="8110515" cy="4754832"/>
          </a:xfrm>
          <a:prstGeom prst="rect">
            <a:avLst/>
          </a:prstGeom>
        </p:spPr>
      </p:pic>
    </p:spTree>
    <p:extLst>
      <p:ext uri="{BB962C8B-B14F-4D97-AF65-F5344CB8AC3E}">
        <p14:creationId xmlns:p14="http://schemas.microsoft.com/office/powerpoint/2010/main" val="265947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Statement of Second Law of Thermodynamics</a:t>
            </a:r>
          </a:p>
        </p:txBody>
      </p:sp>
      <p:pic>
        <p:nvPicPr>
          <p:cNvPr id="4" name="Picture 3"/>
          <p:cNvPicPr>
            <a:picLocks noChangeAspect="1"/>
          </p:cNvPicPr>
          <p:nvPr/>
        </p:nvPicPr>
        <p:blipFill>
          <a:blip r:embed="rId3"/>
          <a:stretch>
            <a:fillRect/>
          </a:stretch>
        </p:blipFill>
        <p:spPr>
          <a:xfrm>
            <a:off x="435884" y="1637235"/>
            <a:ext cx="9866786" cy="4792140"/>
          </a:xfrm>
          <a:prstGeom prst="rect">
            <a:avLst/>
          </a:prstGeom>
        </p:spPr>
      </p:pic>
    </p:spTree>
    <p:extLst>
      <p:ext uri="{BB962C8B-B14F-4D97-AF65-F5344CB8AC3E}">
        <p14:creationId xmlns:p14="http://schemas.microsoft.com/office/powerpoint/2010/main" val="397640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REFRIGERATION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375836" cy="871007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PRINCIPLE OF REFRIGERATION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i="1" dirty="0">
                <a:latin typeface="Times New Roman" panose="02020603050405020304" pitchFamily="18" charset="0"/>
                <a:cs typeface="Times New Roman" panose="02020603050405020304" pitchFamily="18" charset="0"/>
              </a:rPr>
              <a:t>The process of cooling or reducing the temperature of a substance below that of the surrounding atmosphere and maintaining this lower temperature within the boundary of a given space is called refrigeration. </a:t>
            </a: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machine or device  employed to produce refrigeration effect  is called </a:t>
            </a:r>
            <a:r>
              <a:rPr lang="en-IN" sz="2000" b="1" dirty="0">
                <a:latin typeface="Times New Roman" panose="02020603050405020304" pitchFamily="18" charset="0"/>
                <a:cs typeface="Times New Roman" panose="02020603050405020304" pitchFamily="18" charset="0"/>
              </a:rPr>
              <a:t>refrigerator.</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order to keep the substance cold, heat must be continuously removed from the given substance.</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According to the law of thermodynamics, heat naturally flows from a hot substance to a cold substance. But if heat has to flow from a cold substance to a hot substance, some form of work has to be performed.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827624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REFRIGERATION</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40" y="1343779"/>
            <a:ext cx="8947086" cy="809452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PRINCIPLE OF REFRIGERATION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Refrigeration works on the principle that heat is continuously extracted from the low temperature substance </a:t>
            </a:r>
            <a:r>
              <a:rPr lang="en-IN" sz="2000" b="1" i="1" dirty="0">
                <a:latin typeface="Times New Roman" panose="02020603050405020304" pitchFamily="18" charset="0"/>
                <a:cs typeface="Times New Roman" panose="02020603050405020304" pitchFamily="18" charset="0"/>
              </a:rPr>
              <a:t>by performing mechanical work</a:t>
            </a:r>
            <a:r>
              <a:rPr lang="en-IN" sz="2000" dirty="0">
                <a:latin typeface="Times New Roman" panose="02020603050405020304" pitchFamily="18" charset="0"/>
                <a:cs typeface="Times New Roman" panose="02020603050405020304" pitchFamily="18" charset="0"/>
              </a:rPr>
              <a:t>. This heat is then rejected to the surrounding atmosphere (high temperature level).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carrier substance is used to extract the heat and this substance is known as </a:t>
            </a:r>
            <a:r>
              <a:rPr lang="en-IN" sz="2000" b="1" i="1" dirty="0">
                <a:latin typeface="Times New Roman" panose="02020603050405020304" pitchFamily="18" charset="0"/>
                <a:cs typeface="Times New Roman" panose="02020603050405020304" pitchFamily="18" charset="0"/>
              </a:rPr>
              <a:t>refrigerant</a:t>
            </a:r>
            <a:r>
              <a:rPr lang="en-IN"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refrigerant is a chemical substance like ammonia, carbon di oxide, methyl chloride, Freon etc.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9672638" y="1343779"/>
            <a:ext cx="2096638" cy="5074112"/>
          </a:xfrm>
          <a:prstGeom prst="rect">
            <a:avLst/>
          </a:prstGeom>
        </p:spPr>
      </p:pic>
    </p:spTree>
    <p:extLst>
      <p:ext uri="{BB962C8B-B14F-4D97-AF65-F5344CB8AC3E}">
        <p14:creationId xmlns:p14="http://schemas.microsoft.com/office/powerpoint/2010/main" val="161936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40" y="1343779"/>
            <a:ext cx="8731620" cy="9633406"/>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fluid systems are designed to transport a fluid from one location to another at a specified flow rate, velocity, and elevation difference, and the system may generate mechanical work in a turbine or it may consume mechanical work in a pump or fan during this process.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These systems do not involve the conversion of nuclear, chemical, or thermal energy to mechanical energy. Also, they do not involve heat transfer in any significant amount, and they operate essentially at constant temperature.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Such systems can be analyzed conveniently by considering only the mechanical forms of energy and the frictional effects that cause the mechanical energy to be lost (i.e., to be converted to thermal energy that usually cannot be used for any useful purpose)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dirty="0">
                <a:solidFill>
                  <a:srgbClr val="C00000"/>
                </a:solidFill>
                <a:latin typeface="Times New Roman" panose="02020603050405020304" pitchFamily="18" charset="0"/>
                <a:cs typeface="Times New Roman" panose="02020603050405020304" pitchFamily="18" charset="0"/>
              </a:rPr>
              <a:t>mechanical energy </a:t>
            </a:r>
            <a:r>
              <a:rPr lang="en-US" sz="2000" dirty="0">
                <a:latin typeface="Times New Roman" panose="02020603050405020304" pitchFamily="18" charset="0"/>
                <a:cs typeface="Times New Roman" panose="02020603050405020304" pitchFamily="18" charset="0"/>
              </a:rPr>
              <a:t>is defined as the form of energy that can be converted to mechanical work completely and directly by an ideal mechanical device such as an ideal turbine. </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a:stretch>
            <a:fillRect/>
          </a:stretch>
        </p:blipFill>
        <p:spPr>
          <a:xfrm>
            <a:off x="8899960" y="1890471"/>
            <a:ext cx="3199268" cy="2152891"/>
          </a:xfrm>
          <a:prstGeom prst="rect">
            <a:avLst/>
          </a:prstGeom>
        </p:spPr>
      </p:pic>
      <p:pic>
        <p:nvPicPr>
          <p:cNvPr id="5" name="Picture 4"/>
          <p:cNvPicPr>
            <a:picLocks noChangeAspect="1"/>
          </p:cNvPicPr>
          <p:nvPr/>
        </p:nvPicPr>
        <p:blipFill>
          <a:blip r:embed="rId5"/>
          <a:stretch>
            <a:fillRect/>
          </a:stretch>
        </p:blipFill>
        <p:spPr>
          <a:xfrm>
            <a:off x="9196387" y="4273577"/>
            <a:ext cx="2695575" cy="942975"/>
          </a:xfrm>
          <a:prstGeom prst="rect">
            <a:avLst/>
          </a:prstGeom>
        </p:spPr>
      </p:pic>
    </p:spTree>
    <p:extLst>
      <p:ext uri="{BB962C8B-B14F-4D97-AF65-F5344CB8AC3E}">
        <p14:creationId xmlns:p14="http://schemas.microsoft.com/office/powerpoint/2010/main" val="1205171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40" y="1343779"/>
            <a:ext cx="8731620" cy="7478970"/>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Kinetic and potential energies are the familiar forms of mechanical energy. Thermal energy is not mechanical energy, however, since it cannot be converted to work directly and completely (the second law of thermodynamics).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mechanical energy of a flowing fluid can be expressed on a unit-mass basis as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where P/</a:t>
            </a:r>
            <a:r>
              <a:rPr lang="en-IN" sz="2000" dirty="0"/>
              <a:t>ρ</a:t>
            </a:r>
            <a:r>
              <a:rPr lang="en-US" sz="2000" dirty="0">
                <a:latin typeface="Times New Roman" panose="02020603050405020304" pitchFamily="18" charset="0"/>
                <a:cs typeface="Times New Roman" panose="02020603050405020304" pitchFamily="18" charset="0"/>
              </a:rPr>
              <a:t> is the flow energy, </a:t>
            </a:r>
            <a:r>
              <a:rPr lang="en-IN" sz="2000" dirty="0"/>
              <a:t>V</a:t>
            </a:r>
            <a:r>
              <a:rPr lang="en-IN" sz="2000" baseline="30000" dirty="0"/>
              <a:t>2</a:t>
            </a:r>
            <a:r>
              <a:rPr lang="en-IN" sz="2000" dirty="0"/>
              <a:t>/2</a:t>
            </a:r>
            <a:r>
              <a:rPr lang="en-US" sz="2000" dirty="0">
                <a:latin typeface="Times New Roman" panose="02020603050405020304" pitchFamily="18" charset="0"/>
                <a:cs typeface="Times New Roman" panose="02020603050405020304" pitchFamily="18" charset="0"/>
              </a:rPr>
              <a:t> is the kinetic energy, and </a:t>
            </a:r>
            <a:r>
              <a:rPr lang="en-US" sz="2000" dirty="0" err="1">
                <a:latin typeface="Times New Roman" panose="02020603050405020304" pitchFamily="18" charset="0"/>
                <a:cs typeface="Times New Roman" panose="02020603050405020304" pitchFamily="18" charset="0"/>
              </a:rPr>
              <a:t>gz</a:t>
            </a:r>
            <a:r>
              <a:rPr lang="en-US" sz="2000" dirty="0">
                <a:latin typeface="Times New Roman" panose="02020603050405020304" pitchFamily="18" charset="0"/>
                <a:cs typeface="Times New Roman" panose="02020603050405020304" pitchFamily="18" charset="0"/>
              </a:rPr>
              <a:t> is the potential energy of the fluid, all per unit mass. Then the mechanical energy change of a fluid during incompressible flow becomes</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2762250" y="3319462"/>
            <a:ext cx="3224213" cy="853043"/>
          </a:xfrm>
          <a:prstGeom prst="rect">
            <a:avLst/>
          </a:prstGeom>
        </p:spPr>
      </p:pic>
      <p:pic>
        <p:nvPicPr>
          <p:cNvPr id="6" name="Picture 5"/>
          <p:cNvPicPr>
            <a:picLocks noChangeAspect="1"/>
          </p:cNvPicPr>
          <p:nvPr/>
        </p:nvPicPr>
        <p:blipFill>
          <a:blip r:embed="rId5"/>
          <a:stretch>
            <a:fillRect/>
          </a:stretch>
        </p:blipFill>
        <p:spPr>
          <a:xfrm>
            <a:off x="2000563" y="5214937"/>
            <a:ext cx="6899397" cy="1057275"/>
          </a:xfrm>
          <a:prstGeom prst="rect">
            <a:avLst/>
          </a:prstGeom>
        </p:spPr>
      </p:pic>
    </p:spTree>
    <p:extLst>
      <p:ext uri="{BB962C8B-B14F-4D97-AF65-F5344CB8AC3E}">
        <p14:creationId xmlns:p14="http://schemas.microsoft.com/office/powerpoint/2010/main" val="2504904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40" y="1343779"/>
                <a:ext cx="7904098" cy="5324535"/>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Therefore, the mechanical energy of a fluid does not change during flow if its pressure, density, velocity, and elevation remain constant.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absence of any irreversible losses, the mechanical energy change represents the mechanical work supplied to the fluid (if </a:t>
                </a:r>
                <a:r>
                  <a:rPr lang="en-IN" sz="2000" dirty="0" err="1"/>
                  <a:t>Δe</a:t>
                </a:r>
                <a:r>
                  <a:rPr lang="en-IN" sz="2000" baseline="-25000" dirty="0" err="1"/>
                  <a:t>mech</a:t>
                </a:r>
                <a:r>
                  <a:rPr lang="en-US" sz="2000" dirty="0">
                    <a:latin typeface="Times New Roman" panose="02020603050405020304" pitchFamily="18" charset="0"/>
                    <a:cs typeface="Times New Roman" panose="02020603050405020304" pitchFamily="18" charset="0"/>
                  </a:rPr>
                  <a:t> &gt;0) or extracted from the fluid (if </a:t>
                </a:r>
                <a:r>
                  <a:rPr lang="en-IN" sz="2000" dirty="0" err="1"/>
                  <a:t>Δe</a:t>
                </a:r>
                <a:r>
                  <a:rPr lang="en-IN" sz="2000" baseline="-25000" dirty="0" err="1"/>
                  <a:t>mech</a:t>
                </a:r>
                <a:r>
                  <a:rPr lang="en-IN" sz="2000" dirty="0">
                    <a:latin typeface="Times New Roman" panose="02020603050405020304" pitchFamily="18" charset="0"/>
                    <a:cs typeface="Times New Roman" panose="02020603050405020304" pitchFamily="18" charset="0"/>
                  </a:rPr>
                  <a:t>&lt;</a:t>
                </a:r>
                <a:r>
                  <a:rPr lang="en-US" sz="2000" dirty="0">
                    <a:latin typeface="Times New Roman" panose="02020603050405020304" pitchFamily="18" charset="0"/>
                    <a:cs typeface="Times New Roman" panose="02020603050405020304" pitchFamily="18" charset="0"/>
                  </a:rPr>
                  <a:t>0). The maximum (ideal) power generated by a turbine, for example, is </a:t>
                </a:r>
                <a:r>
                  <a:rPr lang="en-US" sz="2000" dirty="0" err="1">
                    <a:latin typeface="Times New Roman" panose="02020603050405020304" pitchFamily="18" charset="0"/>
                    <a:cs typeface="Times New Roman" panose="02020603050405020304" pitchFamily="18" charset="0"/>
                  </a:rPr>
                  <a:t>Wmax</a:t>
                </a:r>
                <a:r>
                  <a:rPr lang="en-US" sz="200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n-US" sz="2000" i="1">
                            <a:latin typeface="Cambria Math" panose="02040503050406030204" pitchFamily="18" charset="0"/>
                          </a:rPr>
                        </m:ctrlPr>
                      </m:accPr>
                      <m:e>
                        <m:r>
                          <a:rPr lang="en-US" sz="2000" i="1">
                            <a:latin typeface="Cambria Math" panose="02040503050406030204" pitchFamily="18" charset="0"/>
                          </a:rPr>
                          <m:t>𝑚</m:t>
                        </m:r>
                      </m:e>
                    </m:ac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𝑚𝑒𝑐h</m:t>
                        </m:r>
                      </m:sub>
                    </m:sSub>
                  </m:oMath>
                </a14:m>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4="http://schemas.microsoft.com/office/drawing/2010/main" xmlns="" xmlns:a16="http://schemas.microsoft.com/office/drawing/2014/main" id="{34A18499-D267-4FCA-9273-61437F78472C}"/>
                  </a:ext>
                </a:extLst>
              </p:cNvPr>
              <p:cNvSpPr>
                <a:spLocks noRot="1" noChangeAspect="1" noMove="1" noResize="1" noEditPoints="1" noAdjustHandles="1" noChangeArrowheads="1" noChangeShapeType="1" noTextEdit="1"/>
              </p:cNvSpPr>
              <p:nvPr/>
            </p:nvSpPr>
            <p:spPr>
              <a:xfrm>
                <a:off x="168340" y="1343779"/>
                <a:ext cx="7904098" cy="5324535"/>
              </a:xfrm>
              <a:prstGeom prst="rect">
                <a:avLst/>
              </a:prstGeom>
              <a:blipFill rotWithShape="0">
                <a:blip r:embed="rId3"/>
                <a:stretch>
                  <a:fillRect l="-694" t="-572" r="-77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5"/>
          <a:stretch>
            <a:fillRect/>
          </a:stretch>
        </p:blipFill>
        <p:spPr>
          <a:xfrm>
            <a:off x="8303084" y="1513221"/>
            <a:ext cx="3778232" cy="3847346"/>
          </a:xfrm>
          <a:prstGeom prst="rect">
            <a:avLst/>
          </a:prstGeom>
        </p:spPr>
      </p:pic>
    </p:spTree>
    <p:extLst>
      <p:ext uri="{BB962C8B-B14F-4D97-AF65-F5344CB8AC3E}">
        <p14:creationId xmlns:p14="http://schemas.microsoft.com/office/powerpoint/2010/main" val="3006784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6247864"/>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transfer of mechanical energy is usually accomplished by a rotating shaft, and thus mechanical work is often referred to as shaft work.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pump or a fan receives shaft work (usually from an electric motor) and transfers it to the fluid as mechanical energy (less frictional losses). A turbine, on the other hand, converts the mechanical energy of a fluid to shaft work.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of irreversibilities such as friction, mechanical energy cannot be converted entirely from one mechanical form to another, and the mechanical efficiency of a device or process is defined as</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1080871" y="4829174"/>
            <a:ext cx="8306188" cy="1114426"/>
          </a:xfrm>
          <a:prstGeom prst="rect">
            <a:avLst/>
          </a:prstGeom>
        </p:spPr>
      </p:pic>
    </p:spTree>
    <p:extLst>
      <p:ext uri="{BB962C8B-B14F-4D97-AF65-F5344CB8AC3E}">
        <p14:creationId xmlns:p14="http://schemas.microsoft.com/office/powerpoint/2010/main" val="4261853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5940088"/>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degree of perfection of the conversion process between the mechanical work supplied or extracted and the mechanical energy of the fluid is expressed by the pump efficiency and turbine efficiency. In rate form, these are defined as</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a:stretch>
            <a:fillRect/>
          </a:stretch>
        </p:blipFill>
        <p:spPr>
          <a:xfrm>
            <a:off x="1538286" y="2443162"/>
            <a:ext cx="7910089" cy="828676"/>
          </a:xfrm>
          <a:prstGeom prst="rect">
            <a:avLst/>
          </a:prstGeom>
        </p:spPr>
      </p:pic>
      <p:pic>
        <p:nvPicPr>
          <p:cNvPr id="5" name="Picture 4"/>
          <p:cNvPicPr>
            <a:picLocks noChangeAspect="1"/>
          </p:cNvPicPr>
          <p:nvPr/>
        </p:nvPicPr>
        <p:blipFill>
          <a:blip r:embed="rId5"/>
          <a:stretch>
            <a:fillRect/>
          </a:stretch>
        </p:blipFill>
        <p:spPr>
          <a:xfrm>
            <a:off x="578848" y="3271838"/>
            <a:ext cx="4212333" cy="463493"/>
          </a:xfrm>
          <a:prstGeom prst="rect">
            <a:avLst/>
          </a:prstGeom>
        </p:spPr>
      </p:pic>
      <p:pic>
        <p:nvPicPr>
          <p:cNvPr id="6" name="Picture 5"/>
          <p:cNvPicPr>
            <a:picLocks noChangeAspect="1"/>
          </p:cNvPicPr>
          <p:nvPr/>
        </p:nvPicPr>
        <p:blipFill>
          <a:blip r:embed="rId6"/>
          <a:stretch>
            <a:fillRect/>
          </a:stretch>
        </p:blipFill>
        <p:spPr>
          <a:xfrm>
            <a:off x="1643167" y="3965547"/>
            <a:ext cx="8029469" cy="919784"/>
          </a:xfrm>
          <a:prstGeom prst="rect">
            <a:avLst/>
          </a:prstGeom>
        </p:spPr>
      </p:pic>
      <p:pic>
        <p:nvPicPr>
          <p:cNvPr id="7" name="Picture 6"/>
          <p:cNvPicPr>
            <a:picLocks noChangeAspect="1"/>
          </p:cNvPicPr>
          <p:nvPr/>
        </p:nvPicPr>
        <p:blipFill>
          <a:blip r:embed="rId7"/>
          <a:stretch>
            <a:fillRect/>
          </a:stretch>
        </p:blipFill>
        <p:spPr>
          <a:xfrm>
            <a:off x="393111" y="4811071"/>
            <a:ext cx="5147086" cy="608951"/>
          </a:xfrm>
          <a:prstGeom prst="rect">
            <a:avLst/>
          </a:prstGeom>
        </p:spPr>
      </p:pic>
    </p:spTree>
    <p:extLst>
      <p:ext uri="{BB962C8B-B14F-4D97-AF65-F5344CB8AC3E}">
        <p14:creationId xmlns:p14="http://schemas.microsoft.com/office/powerpoint/2010/main" val="203229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3"/>
          <a:stretch>
            <a:fillRect/>
          </a:stretch>
        </p:blipFill>
        <p:spPr>
          <a:xfrm>
            <a:off x="176213" y="1509712"/>
            <a:ext cx="6953250" cy="5067300"/>
          </a:xfrm>
          <a:prstGeom prst="rect">
            <a:avLst/>
          </a:prstGeom>
        </p:spPr>
      </p:pic>
    </p:spTree>
    <p:extLst>
      <p:ext uri="{BB962C8B-B14F-4D97-AF65-F5344CB8AC3E}">
        <p14:creationId xmlns:p14="http://schemas.microsoft.com/office/powerpoint/2010/main" val="4009230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8402300"/>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mechanical efficiency should not be confused with the motor efficiency and the generator efficiency, which are defined as</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pump is usually packaged together with its motor, and a turbine with its generator. Therefore, we are usually interested in the combined or overall efficiency of pump–motor and turbine–generator combinations, which are defined as</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1828800" y="2081213"/>
            <a:ext cx="6542838" cy="1967272"/>
          </a:xfrm>
          <a:prstGeom prst="rect">
            <a:avLst/>
          </a:prstGeom>
        </p:spPr>
      </p:pic>
      <p:pic>
        <p:nvPicPr>
          <p:cNvPr id="9" name="Picture 8"/>
          <p:cNvPicPr>
            <a:picLocks noChangeAspect="1"/>
          </p:cNvPicPr>
          <p:nvPr/>
        </p:nvPicPr>
        <p:blipFill>
          <a:blip r:embed="rId5"/>
          <a:stretch>
            <a:fillRect/>
          </a:stretch>
        </p:blipFill>
        <p:spPr>
          <a:xfrm>
            <a:off x="3826668" y="5119446"/>
            <a:ext cx="4217195" cy="1636132"/>
          </a:xfrm>
          <a:prstGeom prst="rect">
            <a:avLst/>
          </a:prstGeom>
        </p:spPr>
      </p:pic>
      <p:pic>
        <p:nvPicPr>
          <p:cNvPr id="12" name="Picture 11"/>
          <p:cNvPicPr>
            <a:picLocks noChangeAspect="1"/>
          </p:cNvPicPr>
          <p:nvPr/>
        </p:nvPicPr>
        <p:blipFill>
          <a:blip r:embed="rId6"/>
          <a:stretch>
            <a:fillRect/>
          </a:stretch>
        </p:blipFill>
        <p:spPr>
          <a:xfrm>
            <a:off x="9508235" y="1687576"/>
            <a:ext cx="2598040" cy="2385955"/>
          </a:xfrm>
          <a:prstGeom prst="rect">
            <a:avLst/>
          </a:prstGeom>
        </p:spPr>
      </p:pic>
    </p:spTree>
    <p:extLst>
      <p:ext uri="{BB962C8B-B14F-4D97-AF65-F5344CB8AC3E}">
        <p14:creationId xmlns:p14="http://schemas.microsoft.com/office/powerpoint/2010/main" val="4259106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6555641"/>
          </a:xfrm>
          <a:prstGeom prst="rect">
            <a:avLst/>
          </a:prstGeom>
        </p:spPr>
        <p:txBody>
          <a:bodyPr wrap="square">
            <a:spAutoFit/>
          </a:bodyPr>
          <a:lstStyle/>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The water in a large lake is to be used to generate electricity by the installation of a hydraulic turbine–generator. The elevation difference between the free surfaces upstream and downstream of the dam is 50 m. Water is to be supplied at a rate of 5000 kg/s. If the electric power generated is measured to be 1862 kW and the generator efficiency is 95 percent, determine (a) the overall efficiency of the turbine–generator, (b) the mechanical efficiency of the turbine, and (c) the shaft power supplied by the turbine to the generator.</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a:stretch>
            <a:fillRect/>
          </a:stretch>
        </p:blipFill>
        <p:spPr>
          <a:xfrm>
            <a:off x="3319462" y="3557449"/>
            <a:ext cx="3781426" cy="3300551"/>
          </a:xfrm>
          <a:prstGeom prst="rect">
            <a:avLst/>
          </a:prstGeom>
        </p:spPr>
      </p:pic>
    </p:spTree>
    <p:extLst>
      <p:ext uri="{BB962C8B-B14F-4D97-AF65-F5344CB8AC3E}">
        <p14:creationId xmlns:p14="http://schemas.microsoft.com/office/powerpoint/2010/main" val="2084068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3477875"/>
          </a:xfrm>
          <a:prstGeom prst="rect">
            <a:avLst/>
          </a:prstGeom>
        </p:spPr>
        <p:txBody>
          <a:bodyPr wrap="square">
            <a:spAutoFit/>
          </a:bodyPr>
          <a:lstStyle/>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357592" y="1427496"/>
            <a:ext cx="7418324" cy="5344266"/>
          </a:xfrm>
          <a:prstGeom prst="rect">
            <a:avLst/>
          </a:prstGeom>
        </p:spPr>
      </p:pic>
    </p:spTree>
    <p:extLst>
      <p:ext uri="{BB962C8B-B14F-4D97-AF65-F5344CB8AC3E}">
        <p14:creationId xmlns:p14="http://schemas.microsoft.com/office/powerpoint/2010/main" val="1731926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3477875"/>
          </a:xfrm>
          <a:prstGeom prst="rect">
            <a:avLst/>
          </a:prstGeom>
        </p:spPr>
        <p:txBody>
          <a:bodyPr wrap="square">
            <a:spAutoFit/>
          </a:bodyPr>
          <a:lstStyle/>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5" name="Picture 4"/>
          <p:cNvPicPr>
            <a:picLocks noChangeAspect="1"/>
          </p:cNvPicPr>
          <p:nvPr/>
        </p:nvPicPr>
        <p:blipFill>
          <a:blip r:embed="rId4"/>
          <a:stretch>
            <a:fillRect/>
          </a:stretch>
        </p:blipFill>
        <p:spPr>
          <a:xfrm>
            <a:off x="393111" y="1439653"/>
            <a:ext cx="9093911" cy="4689685"/>
          </a:xfrm>
          <a:prstGeom prst="rect">
            <a:avLst/>
          </a:prstGeom>
        </p:spPr>
      </p:pic>
    </p:spTree>
    <p:extLst>
      <p:ext uri="{BB962C8B-B14F-4D97-AF65-F5344CB8AC3E}">
        <p14:creationId xmlns:p14="http://schemas.microsoft.com/office/powerpoint/2010/main" val="3206397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MECHANICAL ENERGY AND EFFICIENCY</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861485" cy="5324535"/>
          </a:xfrm>
          <a:prstGeom prst="rect">
            <a:avLst/>
          </a:prstGeom>
        </p:spPr>
        <p:txBody>
          <a:bodyPr wrap="square">
            <a:spAutoFit/>
          </a:bodyPr>
          <a:lstStyle/>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Water is pumped from a lake to a storage tank 18 m above at a rate of 70 L/s while consuming 20.4 kW of electric power. Disregarding any frictional losses in the pipes and any changes in kinetic energy, determine (a) the overall efficiency of the pump–motor unit and (b) the pressure difference between the inlet and the exit of the pump.</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2455792" y="2729695"/>
            <a:ext cx="5252848" cy="3528229"/>
          </a:xfrm>
          <a:prstGeom prst="rect">
            <a:avLst/>
          </a:prstGeom>
        </p:spPr>
      </p:pic>
    </p:spTree>
    <p:extLst>
      <p:ext uri="{BB962C8B-B14F-4D97-AF65-F5344CB8AC3E}">
        <p14:creationId xmlns:p14="http://schemas.microsoft.com/office/powerpoint/2010/main" val="278509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Chapter 2 – IC Engines </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Mechanical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21992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662917" y="2213623"/>
            <a:ext cx="10151064" cy="3600986"/>
          </a:xfrm>
          <a:prstGeom prst="rect">
            <a:avLst/>
          </a:prstGeom>
          <a:noFill/>
        </p:spPr>
        <p:txBody>
          <a:bodyPr wrap="square" rtlCol="0">
            <a:spAutoFit/>
          </a:bodyPr>
          <a:lstStyle/>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The distinctive feature of our civilization today, one that makes it different</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from all others, is the wide use of mechanical power. At one time, the primary</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source of power for the work of peace or war was chiefly man’s muscles. Later,</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animals were trained to help and afterwards the wind and the running stream</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were harnessed. But, the great step was taken in this direction when man</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learned the art of energy conversion from one form to another. The machine</a:t>
            </a:r>
          </a:p>
          <a:p>
            <a:pPr algn="ctr"/>
            <a:r>
              <a:rPr lang="en-US" sz="2400" b="1" i="1" dirty="0">
                <a:latin typeface="Times New Roman" panose="02020603050405020304" pitchFamily="18" charset="0"/>
                <a:ea typeface="SimSun" panose="02010600030101010101" pitchFamily="2" charset="-122"/>
                <a:cs typeface="Times New Roman" panose="02020603050405020304" pitchFamily="18" charset="0"/>
              </a:rPr>
              <a:t>which does this job of energy conversion is called an ENGINE.</a:t>
            </a:r>
          </a:p>
          <a:p>
            <a:pPr marL="342900" indent="-342900" algn="just">
              <a:buFont typeface="Wingdings" panose="05000000000000000000" pitchFamily="2" charset="2"/>
              <a:buChar char="Ø"/>
            </a:pPr>
            <a:endParaRPr lang="en-US" sz="2000" b="1" dirty="0">
              <a:latin typeface="Times New Roman" panose="02020603050405020304" pitchFamily="18" charset="0"/>
              <a:ea typeface="SimSun" panose="02010600030101010101" pitchFamily="2" charset="-122"/>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602831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44986" y="2187556"/>
            <a:ext cx="10151064" cy="4401205"/>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ENGINE – </a:t>
            </a:r>
            <a:r>
              <a:rPr lang="en-US" sz="2000" dirty="0">
                <a:latin typeface="Times New Roman" panose="02020603050405020304" pitchFamily="18" charset="0"/>
                <a:cs typeface="Times New Roman" panose="02020603050405020304" pitchFamily="18" charset="0"/>
              </a:rPr>
              <a:t>An engine is a device which transforms one form of energy into another form.</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HEAT ENGINE </a:t>
            </a:r>
            <a:r>
              <a:rPr lang="en-US" sz="2000" dirty="0">
                <a:latin typeface="Times New Roman" panose="02020603050405020304" pitchFamily="18" charset="0"/>
                <a:cs typeface="Times New Roman" panose="02020603050405020304" pitchFamily="18" charset="0"/>
              </a:rPr>
              <a:t>-  Heat engine is a device which transforms the chemical energy of a fuel into thermal energy and utilizes this thermal energy to perform useful work. Thus, thermal energy is converted to mechanical energy in a heat engine.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Heat engines can be broadly classified into two categories:</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Internal Combustion Engines (IC Engines)</a:t>
            </a:r>
          </a:p>
          <a:p>
            <a:pPr algn="just"/>
            <a:r>
              <a:rPr lang="en-US" sz="2000" dirty="0">
                <a:latin typeface="Times New Roman" panose="02020603050405020304" pitchFamily="18" charset="0"/>
                <a:cs typeface="Times New Roman" panose="02020603050405020304" pitchFamily="18" charset="0"/>
              </a:rPr>
              <a:t>     (ii) External Combustion Engines (EC Engines)</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41874816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93111" y="1479670"/>
            <a:ext cx="10151064" cy="286232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External combustion engines are those in which combustion takes place outside the engine.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in a steam engine or a steam turbine, the heat generated due to the combustion of fuel is employed to generate high pressure steam which is used as the working fluid in a reciprocating engine or a turbine.</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9" name="Picture 5"/>
          <p:cNvPicPr/>
          <p:nvPr/>
        </p:nvPicPr>
        <p:blipFill>
          <a:blip r:embed="rId3" cstate="print"/>
          <a:stretch>
            <a:fillRect/>
          </a:stretch>
        </p:blipFill>
        <p:spPr>
          <a:xfrm>
            <a:off x="3000375" y="3176241"/>
            <a:ext cx="4684570" cy="3467447"/>
          </a:xfrm>
          <a:prstGeom prst="rect">
            <a:avLst/>
          </a:prstGeom>
          <a:ln>
            <a:noFill/>
          </a:ln>
        </p:spPr>
      </p:pic>
    </p:spTree>
    <p:extLst>
      <p:ext uri="{BB962C8B-B14F-4D97-AF65-F5344CB8AC3E}">
        <p14:creationId xmlns:p14="http://schemas.microsoft.com/office/powerpoint/2010/main" val="233355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93111" y="1479670"/>
            <a:ext cx="10151064" cy="2862322"/>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Internal combustion engines are those in which combustion takes place within the engine.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in case of petrol or diesel engines, the products of combustion generated by the combustion of fuel and air within the cylinder form the working fluid.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12" name="Picture 4"/>
          <p:cNvPicPr/>
          <p:nvPr/>
        </p:nvPicPr>
        <p:blipFill>
          <a:blip r:embed="rId3" cstate="print"/>
          <a:stretch>
            <a:fillRect/>
          </a:stretch>
        </p:blipFill>
        <p:spPr>
          <a:xfrm>
            <a:off x="3700463" y="2895443"/>
            <a:ext cx="3857625" cy="3900691"/>
          </a:xfrm>
          <a:prstGeom prst="rect">
            <a:avLst/>
          </a:prstGeom>
          <a:ln>
            <a:noFill/>
          </a:ln>
        </p:spPr>
      </p:pic>
    </p:spTree>
    <p:extLst>
      <p:ext uri="{BB962C8B-B14F-4D97-AF65-F5344CB8AC3E}">
        <p14:creationId xmlns:p14="http://schemas.microsoft.com/office/powerpoint/2010/main" val="3188558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Macroscopic and Microscopic Study</a:t>
            </a:r>
          </a:p>
        </p:txBody>
      </p:sp>
      <p:pic>
        <p:nvPicPr>
          <p:cNvPr id="4" name="Picture 3"/>
          <p:cNvPicPr>
            <a:picLocks noChangeAspect="1"/>
          </p:cNvPicPr>
          <p:nvPr/>
        </p:nvPicPr>
        <p:blipFill>
          <a:blip r:embed="rId3"/>
          <a:stretch>
            <a:fillRect/>
          </a:stretch>
        </p:blipFill>
        <p:spPr>
          <a:xfrm>
            <a:off x="371880" y="1863152"/>
            <a:ext cx="10024505" cy="3237486"/>
          </a:xfrm>
          <a:prstGeom prst="rect">
            <a:avLst/>
          </a:prstGeom>
        </p:spPr>
      </p:pic>
    </p:spTree>
    <p:extLst>
      <p:ext uri="{BB962C8B-B14F-4D97-AF65-F5344CB8AC3E}">
        <p14:creationId xmlns:p14="http://schemas.microsoft.com/office/powerpoint/2010/main" val="173294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93111" y="1479670"/>
            <a:ext cx="10151064" cy="594008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CLASSIFICATION OF IC ENGINES </a:t>
            </a:r>
            <a:r>
              <a:rPr lang="en-US" sz="2000" dirty="0">
                <a:latin typeface="Times New Roman" panose="02020603050405020304" pitchFamily="18" charset="0"/>
                <a:cs typeface="Times New Roman" panose="02020603050405020304" pitchFamily="18" charset="0"/>
              </a:rPr>
              <a:t>-  There are several criteria for classiﬁcation of I.C. engines. Some of the important criteria can be explained as:</a:t>
            </a:r>
          </a:p>
          <a:p>
            <a:pPr algn="just"/>
            <a:r>
              <a:rPr lang="en-US" sz="2000" dirty="0">
                <a:latin typeface="Times New Roman" panose="02020603050405020304" pitchFamily="18" charset="0"/>
                <a:cs typeface="Times New Roman" panose="02020603050405020304" pitchFamily="18" charset="0"/>
              </a:rPr>
              <a:t>     ▶ Number of strokes per cycle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Nature of thermodynamic cycle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Ignition systems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Fuel used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Arrangement of cylinders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Cooling systems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 Fuel supply systems</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357078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44986" y="1316458"/>
            <a:ext cx="10151064" cy="470898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Number of Strokes Per Cycle</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I.C. engines can be classiﬁed as </a:t>
            </a:r>
            <a:r>
              <a:rPr lang="en-US" sz="2000" b="1" dirty="0">
                <a:latin typeface="Times New Roman" panose="02020603050405020304" pitchFamily="18" charset="0"/>
                <a:cs typeface="Times New Roman" panose="02020603050405020304" pitchFamily="18" charset="0"/>
              </a:rPr>
              <a:t>four-stroke engines (4S)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two-stroke engines (2S). </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four-stroke engines, the thermodynamic cycle is completed in four strokes of the piston or two revolutions of the crankshaft whereas, in two-stroke engines, the thermodynamic cycle is completed in two strokes of the piston or one revolution of the crankshaft.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Nature of Thermodynamic Cycle: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I.C. engines can be classiﬁed as </a:t>
            </a:r>
            <a:r>
              <a:rPr lang="en-US" sz="2000" b="1" dirty="0">
                <a:latin typeface="Times New Roman" panose="02020603050405020304" pitchFamily="18" charset="0"/>
                <a:cs typeface="Times New Roman" panose="02020603050405020304" pitchFamily="18" charset="0"/>
              </a:rPr>
              <a:t>Otto cycle, Diesel cycle, and Dual cycle engines</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14" y="4812631"/>
            <a:ext cx="2039573" cy="201237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215" y="4752020"/>
            <a:ext cx="2072989" cy="2072989"/>
          </a:xfrm>
          <a:prstGeom prst="rect">
            <a:avLst/>
          </a:prstGeom>
        </p:spPr>
      </p:pic>
      <p:pic>
        <p:nvPicPr>
          <p:cNvPr id="7" name="Picture 6"/>
          <p:cNvPicPr>
            <a:picLocks noChangeAspect="1"/>
          </p:cNvPicPr>
          <p:nvPr/>
        </p:nvPicPr>
        <p:blipFill>
          <a:blip r:embed="rId5"/>
          <a:stretch>
            <a:fillRect/>
          </a:stretch>
        </p:blipFill>
        <p:spPr>
          <a:xfrm>
            <a:off x="6608657" y="4836729"/>
            <a:ext cx="2133369" cy="1910109"/>
          </a:xfrm>
          <a:prstGeom prst="rect">
            <a:avLst/>
          </a:prstGeom>
        </p:spPr>
      </p:pic>
    </p:spTree>
    <p:extLst>
      <p:ext uri="{BB962C8B-B14F-4D97-AF65-F5344CB8AC3E}">
        <p14:creationId xmlns:p14="http://schemas.microsoft.com/office/powerpoint/2010/main" val="1914994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sp>
        <p:nvSpPr>
          <p:cNvPr id="2" name="TextBox 1"/>
          <p:cNvSpPr txBox="1"/>
          <p:nvPr/>
        </p:nvSpPr>
        <p:spPr>
          <a:xfrm>
            <a:off x="344986" y="1513221"/>
            <a:ext cx="10151064" cy="532453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Ignition Systems: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are two modes of ignition of fuel inside the cylinder — </a:t>
            </a:r>
            <a:r>
              <a:rPr lang="en-US" sz="2000" b="1" dirty="0">
                <a:latin typeface="Times New Roman" panose="02020603050405020304" pitchFamily="18" charset="0"/>
                <a:cs typeface="Times New Roman" panose="02020603050405020304" pitchFamily="18" charset="0"/>
              </a:rPr>
              <a:t>spark ignition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compression ignition</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spark ignition, sparking starts at the end of compression stroke from spark plug while in compression ignition the temperature of the fuel is increased to the self-ignition point by compressing the air alone and at the end of compression, fuel is injected into the cylinder.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Fuel Used:</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On the basis of fuel used, I.C. Engines can be classiﬁed as (a) </a:t>
            </a:r>
            <a:r>
              <a:rPr lang="en-US" sz="2000" b="1" dirty="0">
                <a:latin typeface="Times New Roman" panose="02020603050405020304" pitchFamily="18" charset="0"/>
                <a:cs typeface="Times New Roman" panose="02020603050405020304" pitchFamily="18" charset="0"/>
              </a:rPr>
              <a:t>Gas engines </a:t>
            </a:r>
            <a:r>
              <a:rPr lang="en-US" sz="2000" dirty="0">
                <a:latin typeface="Times New Roman" panose="02020603050405020304" pitchFamily="18" charset="0"/>
                <a:cs typeface="Times New Roman" panose="02020603050405020304" pitchFamily="18" charset="0"/>
              </a:rPr>
              <a:t>like CNG, LPG, etc. (b) </a:t>
            </a:r>
            <a:r>
              <a:rPr lang="en-US" sz="2000" b="1" dirty="0">
                <a:latin typeface="Times New Roman" panose="02020603050405020304" pitchFamily="18" charset="0"/>
                <a:cs typeface="Times New Roman" panose="02020603050405020304" pitchFamily="18" charset="0"/>
              </a:rPr>
              <a:t>Petrol engine</a:t>
            </a:r>
            <a:r>
              <a:rPr lang="en-US" sz="2000" dirty="0">
                <a:latin typeface="Times New Roman" panose="02020603050405020304" pitchFamily="18" charset="0"/>
                <a:cs typeface="Times New Roman" panose="02020603050405020304" pitchFamily="18" charset="0"/>
              </a:rPr>
              <a:t>, (c) </a:t>
            </a:r>
            <a:r>
              <a:rPr lang="en-US" sz="2000" b="1" dirty="0">
                <a:latin typeface="Times New Roman" panose="02020603050405020304" pitchFamily="18" charset="0"/>
                <a:cs typeface="Times New Roman" panose="02020603050405020304" pitchFamily="18" charset="0"/>
              </a:rPr>
              <a:t>Diesel engine</a:t>
            </a:r>
            <a:r>
              <a:rPr lang="en-US" sz="2000" dirty="0">
                <a:latin typeface="Times New Roman" panose="02020603050405020304" pitchFamily="18" charset="0"/>
                <a:cs typeface="Times New Roman" panose="02020603050405020304" pitchFamily="18" charset="0"/>
              </a:rPr>
              <a:t>, and (d) </a:t>
            </a:r>
            <a:r>
              <a:rPr lang="en-US" sz="2000" b="1" dirty="0">
                <a:latin typeface="Times New Roman" panose="02020603050405020304" pitchFamily="18" charset="0"/>
                <a:cs typeface="Times New Roman" panose="02020603050405020304" pitchFamily="18" charset="0"/>
              </a:rPr>
              <a:t>Bi-fuel engine</a:t>
            </a:r>
            <a:r>
              <a:rPr lang="en-US" sz="2000" dirty="0">
                <a:latin typeface="Times New Roman" panose="02020603050405020304" pitchFamily="18" charset="0"/>
                <a:cs typeface="Times New Roman" panose="02020603050405020304" pitchFamily="18" charset="0"/>
              </a:rPr>
              <a:t>. In a bi-fuel engine, two types of fuels are used like gaseous fuel and liquid fuel.</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02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3"/>
          <a:stretch>
            <a:fillRect/>
          </a:stretch>
        </p:blipFill>
        <p:spPr>
          <a:xfrm>
            <a:off x="6602316" y="1513221"/>
            <a:ext cx="5496912" cy="5250323"/>
          </a:xfrm>
          <a:prstGeom prst="rect">
            <a:avLst/>
          </a:prstGeom>
        </p:spPr>
      </p:pic>
      <p:sp>
        <p:nvSpPr>
          <p:cNvPr id="9" name="TextBox 8"/>
          <p:cNvSpPr txBox="1"/>
          <p:nvPr/>
        </p:nvSpPr>
        <p:spPr>
          <a:xfrm>
            <a:off x="344986" y="1513221"/>
            <a:ext cx="6913064" cy="347787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Arrangement of Cylinders:</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Another common method of classifying IC engines is by the cylinder arrangement. The cylinder arrangement is only applicable to multi cylinder engines. </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number of cylinder arrangements are popular with designers. The details of various cylinder arrangements are shown.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224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6" y="1513221"/>
            <a:ext cx="6913064" cy="4708981"/>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In-line Engine </a:t>
            </a:r>
            <a:r>
              <a:rPr lang="en-US" sz="2000" dirty="0">
                <a:latin typeface="Times New Roman" panose="02020603050405020304" pitchFamily="18" charset="0"/>
                <a:cs typeface="Times New Roman" panose="02020603050405020304" pitchFamily="18" charset="0"/>
              </a:rPr>
              <a:t>: The in-line engine is an engine with one cylinder bank, i.e. all cylinders are arranged linearly, and transmit power to a single crankshaft. This type is quite common with automobile engines. Four and six cylinder in-line engines are popular in automotive applications.</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‘V’ Engine : </a:t>
            </a:r>
            <a:r>
              <a:rPr lang="en-US" sz="2000" dirty="0">
                <a:latin typeface="Times New Roman" panose="02020603050405020304" pitchFamily="18" charset="0"/>
                <a:cs typeface="Times New Roman" panose="02020603050405020304" pitchFamily="18" charset="0"/>
              </a:rPr>
              <a:t>In this engine there are two banks of cylinders (i.e., two in line engines) inclined at an angle to each other and with one crankshaft. Most of the high powered automobiles use the 8 cylinder ‘V’ engine, four in-line on each side of the ‘V’. Engines with more than six cylinders generally employ this configuration.</a:t>
            </a:r>
          </a:p>
        </p:txBody>
      </p:sp>
      <p:pic>
        <p:nvPicPr>
          <p:cNvPr id="2" name="Picture 1"/>
          <p:cNvPicPr>
            <a:picLocks noChangeAspect="1"/>
          </p:cNvPicPr>
          <p:nvPr/>
        </p:nvPicPr>
        <p:blipFill>
          <a:blip r:embed="rId3"/>
          <a:stretch>
            <a:fillRect/>
          </a:stretch>
        </p:blipFill>
        <p:spPr>
          <a:xfrm>
            <a:off x="8550288" y="1316458"/>
            <a:ext cx="2286000" cy="2743200"/>
          </a:xfrm>
          <a:prstGeom prst="rect">
            <a:avLst/>
          </a:prstGeom>
        </p:spPr>
      </p:pic>
      <p:pic>
        <p:nvPicPr>
          <p:cNvPr id="5" name="Picture 4"/>
          <p:cNvPicPr>
            <a:picLocks noChangeAspect="1"/>
          </p:cNvPicPr>
          <p:nvPr/>
        </p:nvPicPr>
        <p:blipFill>
          <a:blip r:embed="rId4"/>
          <a:stretch>
            <a:fillRect/>
          </a:stretch>
        </p:blipFill>
        <p:spPr>
          <a:xfrm>
            <a:off x="8673882" y="4059658"/>
            <a:ext cx="2524126" cy="2541777"/>
          </a:xfrm>
          <a:prstGeom prst="rect">
            <a:avLst/>
          </a:prstGeom>
        </p:spPr>
      </p:pic>
    </p:spTree>
    <p:extLst>
      <p:ext uri="{BB962C8B-B14F-4D97-AF65-F5344CB8AC3E}">
        <p14:creationId xmlns:p14="http://schemas.microsoft.com/office/powerpoint/2010/main" val="468542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6" y="1513221"/>
            <a:ext cx="6913064" cy="5016758"/>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Opposed Cylinder Engine : </a:t>
            </a:r>
            <a:r>
              <a:rPr lang="en-US" sz="2000" dirty="0">
                <a:latin typeface="Times New Roman" panose="02020603050405020304" pitchFamily="18" charset="0"/>
                <a:cs typeface="Times New Roman" panose="02020603050405020304" pitchFamily="18" charset="0"/>
              </a:rPr>
              <a:t>This engine has two cylinder banks located in the same plane on opposite sides of the crankshaft. It can be visualized as two ‘in-line’ arrangements 180 degrees apart. It is inherently a well balanced engine and has the advantages of a single crankshaft. This design is used in small aircrafts.</a:t>
            </a: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Opposed Piston Engine : </a:t>
            </a:r>
            <a:r>
              <a:rPr lang="en-US" sz="2000" dirty="0">
                <a:latin typeface="Times New Roman" panose="02020603050405020304" pitchFamily="18" charset="0"/>
                <a:cs typeface="Times New Roman" panose="02020603050405020304" pitchFamily="18" charset="0"/>
              </a:rPr>
              <a:t>When a single cylinder houses two pistons, each of which driving a separate crankshaft, it is called an opposed piston engine. The movement of the pistons is synchronized by coupling the two crankshafts. Opposed piston arrangement, like opposed cylinder arrangement is inherently well balanced.</a:t>
            </a:r>
          </a:p>
        </p:txBody>
      </p:sp>
      <p:pic>
        <p:nvPicPr>
          <p:cNvPr id="4" name="Picture 3"/>
          <p:cNvPicPr>
            <a:picLocks noChangeAspect="1"/>
          </p:cNvPicPr>
          <p:nvPr/>
        </p:nvPicPr>
        <p:blipFill>
          <a:blip r:embed="rId3"/>
          <a:stretch>
            <a:fillRect/>
          </a:stretch>
        </p:blipFill>
        <p:spPr>
          <a:xfrm>
            <a:off x="8291744" y="1587392"/>
            <a:ext cx="2952750" cy="2266950"/>
          </a:xfrm>
          <a:prstGeom prst="rect">
            <a:avLst/>
          </a:prstGeom>
        </p:spPr>
      </p:pic>
      <p:pic>
        <p:nvPicPr>
          <p:cNvPr id="6" name="Picture 5"/>
          <p:cNvPicPr>
            <a:picLocks noChangeAspect="1"/>
          </p:cNvPicPr>
          <p:nvPr/>
        </p:nvPicPr>
        <p:blipFill>
          <a:blip r:embed="rId4"/>
          <a:stretch>
            <a:fillRect/>
          </a:stretch>
        </p:blipFill>
        <p:spPr>
          <a:xfrm>
            <a:off x="8435992" y="4125275"/>
            <a:ext cx="2664253" cy="2299180"/>
          </a:xfrm>
          <a:prstGeom prst="rect">
            <a:avLst/>
          </a:prstGeom>
        </p:spPr>
      </p:pic>
    </p:spTree>
    <p:extLst>
      <p:ext uri="{BB962C8B-B14F-4D97-AF65-F5344CB8AC3E}">
        <p14:creationId xmlns:p14="http://schemas.microsoft.com/office/powerpoint/2010/main" val="1449521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5" y="1513221"/>
            <a:ext cx="10670677" cy="1323439"/>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Radial Engine </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Radial engine is one where more than two cylinders in each row are equally spaced around the crankshaft. The radial arrangement of cylinders is most commonly used in conventional air-cooled aircraft engines. Pistons of all the cylinders are coupled to the same crankshaft.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692" y="3523329"/>
            <a:ext cx="3248026" cy="32335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4103" y="3375353"/>
            <a:ext cx="5081588" cy="3381566"/>
          </a:xfrm>
          <a:prstGeom prst="rect">
            <a:avLst/>
          </a:prstGeom>
        </p:spPr>
      </p:pic>
    </p:spTree>
    <p:extLst>
      <p:ext uri="{BB962C8B-B14F-4D97-AF65-F5344CB8AC3E}">
        <p14:creationId xmlns:p14="http://schemas.microsoft.com/office/powerpoint/2010/main" val="2067469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5" y="1513221"/>
            <a:ext cx="10670677" cy="255454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Cooling Systems: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are two types of cooling systems in I.C. Engines—</a:t>
            </a:r>
            <a:r>
              <a:rPr lang="en-US" sz="2000" b="1" dirty="0">
                <a:latin typeface="Times New Roman" panose="02020603050405020304" pitchFamily="18" charset="0"/>
                <a:cs typeface="Times New Roman" panose="02020603050405020304" pitchFamily="18" charset="0"/>
              </a:rPr>
              <a:t>water cooling</a:t>
            </a:r>
            <a:r>
              <a:rPr lang="en-US" sz="2000" dirty="0">
                <a:latin typeface="Times New Roman" panose="02020603050405020304" pitchFamily="18" charset="0"/>
                <a:cs typeface="Times New Roman" panose="02020603050405020304" pitchFamily="18" charset="0"/>
              </a:rPr>
              <a:t> and </a:t>
            </a:r>
            <a:r>
              <a:rPr lang="en-US" sz="2000" b="1" dirty="0">
                <a:latin typeface="Times New Roman" panose="02020603050405020304" pitchFamily="18" charset="0"/>
                <a:cs typeface="Times New Roman" panose="02020603050405020304" pitchFamily="18" charset="0"/>
              </a:rPr>
              <a:t>air cooling</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water cooling, coolant and radiators are provided to cool the cylinder. In air cooling, ﬁns are provided on the surface of the cylinder to radiate the heat into the atmosphere. Low power engines like motorbikes are equipped with air cooling systems, whereas large power producing engines like a car, bus, truck, etc. are equipped with water cooling systems.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812" y="4264528"/>
            <a:ext cx="4229100" cy="2378869"/>
          </a:xfrm>
          <a:prstGeom prst="rect">
            <a:avLst/>
          </a:prstGeom>
        </p:spPr>
      </p:pic>
      <p:pic>
        <p:nvPicPr>
          <p:cNvPr id="6" name="Picture 5"/>
          <p:cNvPicPr>
            <a:picLocks noChangeAspect="1"/>
          </p:cNvPicPr>
          <p:nvPr/>
        </p:nvPicPr>
        <p:blipFill>
          <a:blip r:embed="rId4"/>
          <a:stretch>
            <a:fillRect/>
          </a:stretch>
        </p:blipFill>
        <p:spPr>
          <a:xfrm>
            <a:off x="6015037" y="4074171"/>
            <a:ext cx="5114925" cy="2676525"/>
          </a:xfrm>
          <a:prstGeom prst="rect">
            <a:avLst/>
          </a:prstGeom>
        </p:spPr>
      </p:pic>
    </p:spTree>
    <p:extLst>
      <p:ext uri="{BB962C8B-B14F-4D97-AF65-F5344CB8AC3E}">
        <p14:creationId xmlns:p14="http://schemas.microsoft.com/office/powerpoint/2010/main" val="1773734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5" y="1513221"/>
            <a:ext cx="10670677" cy="347787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Fuel Supply Systems: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 the basis of fuel supply systems, I.C. Engines can be classiﬁed as:</a:t>
            </a:r>
          </a:p>
          <a:p>
            <a:pPr algn="just"/>
            <a:r>
              <a:rPr lang="en-US" sz="2000" b="1" dirty="0">
                <a:latin typeface="Times New Roman" panose="02020603050405020304" pitchFamily="18" charset="0"/>
                <a:cs typeface="Times New Roman" panose="02020603050405020304" pitchFamily="18" charset="0"/>
              </a:rPr>
              <a:t>     (a) Carburetor engine,</a:t>
            </a:r>
          </a:p>
          <a:p>
            <a:pPr algn="just"/>
            <a:r>
              <a:rPr lang="en-US" sz="2000" b="1" dirty="0">
                <a:latin typeface="Times New Roman" panose="02020603050405020304" pitchFamily="18" charset="0"/>
                <a:cs typeface="Times New Roman" panose="02020603050405020304" pitchFamily="18" charset="0"/>
              </a:rPr>
              <a:t>     (b) Air injection engine, and</a:t>
            </a:r>
          </a:p>
          <a:p>
            <a:pPr algn="just"/>
            <a:r>
              <a:rPr lang="en-US" sz="2000" b="1" dirty="0">
                <a:latin typeface="Times New Roman" panose="02020603050405020304" pitchFamily="18" charset="0"/>
                <a:cs typeface="Times New Roman" panose="02020603050405020304" pitchFamily="18" charset="0"/>
              </a:rPr>
              <a:t>     (c) Airless or solid or Mechanical injection engines.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 carburetor engine, air and fuel are properly mixed into the carburetor and then fed into the cylinder. In air injection engines, fuel is supplied to the cylinder with the help of compressed air. In mechanical injection engines, the fuel is injected into the cylinder with the help of mechanical pump and nozzle.</a:t>
            </a:r>
          </a:p>
        </p:txBody>
      </p:sp>
    </p:spTree>
    <p:extLst>
      <p:ext uri="{BB962C8B-B14F-4D97-AF65-F5344CB8AC3E}">
        <p14:creationId xmlns:p14="http://schemas.microsoft.com/office/powerpoint/2010/main" val="4008612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5" y="1513221"/>
            <a:ext cx="10670677" cy="707886"/>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BASIC STRUCTURE OF AN IC ENGINE: </a:t>
            </a:r>
          </a:p>
          <a:p>
            <a:pPr algn="just"/>
            <a:endParaRPr lang="en-US" sz="2000" b="1" u="sng"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3519719" y="2121923"/>
            <a:ext cx="4772025" cy="4533900"/>
          </a:xfrm>
          <a:prstGeom prst="rect">
            <a:avLst/>
          </a:prstGeom>
        </p:spPr>
      </p:pic>
    </p:spTree>
    <p:extLst>
      <p:ext uri="{BB962C8B-B14F-4D97-AF65-F5344CB8AC3E}">
        <p14:creationId xmlns:p14="http://schemas.microsoft.com/office/powerpoint/2010/main" val="3666005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Macroscopic and Microscopic Study</a:t>
            </a:r>
          </a:p>
        </p:txBody>
      </p:sp>
      <p:pic>
        <p:nvPicPr>
          <p:cNvPr id="2" name="Picture 1"/>
          <p:cNvPicPr>
            <a:picLocks noChangeAspect="1"/>
          </p:cNvPicPr>
          <p:nvPr/>
        </p:nvPicPr>
        <p:blipFill>
          <a:blip r:embed="rId3"/>
          <a:stretch>
            <a:fillRect/>
          </a:stretch>
        </p:blipFill>
        <p:spPr>
          <a:xfrm>
            <a:off x="266700" y="1863151"/>
            <a:ext cx="9023184" cy="3137473"/>
          </a:xfrm>
          <a:prstGeom prst="rect">
            <a:avLst/>
          </a:prstGeom>
        </p:spPr>
      </p:pic>
    </p:spTree>
    <p:extLst>
      <p:ext uri="{BB962C8B-B14F-4D97-AF65-F5344CB8AC3E}">
        <p14:creationId xmlns:p14="http://schemas.microsoft.com/office/powerpoint/2010/main" val="2798783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344986" y="2056146"/>
            <a:ext cx="5827214" cy="3785652"/>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Cylinder:</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 hollow cylindrical structure closed at one end with the cylinder head.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combustion of the fuel takes place inside the cylinder. This is known as the heart of the engine. It is made of hard and high thermal conductivity materials by casting. A piston reciprocates inside the cylinder and produces power.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Cylinder Head: </a:t>
            </a:r>
            <a:r>
              <a:rPr lang="en-US" sz="2000" dirty="0">
                <a:latin typeface="Times New Roman" panose="02020603050405020304" pitchFamily="18" charset="0"/>
                <a:cs typeface="Times New Roman" panose="02020603050405020304" pitchFamily="18" charset="0"/>
              </a:rPr>
              <a:t>It covers one end of the cylinder and consists of valves/ports and spark plug/injector.</a:t>
            </a:r>
          </a:p>
        </p:txBody>
      </p:sp>
      <p:pic>
        <p:nvPicPr>
          <p:cNvPr id="4" name="Picture 3"/>
          <p:cNvPicPr>
            <a:picLocks noChangeAspect="1"/>
          </p:cNvPicPr>
          <p:nvPr/>
        </p:nvPicPr>
        <p:blipFill>
          <a:blip r:embed="rId3"/>
          <a:stretch>
            <a:fillRect/>
          </a:stretch>
        </p:blipFill>
        <p:spPr>
          <a:xfrm>
            <a:off x="7011573" y="4065396"/>
            <a:ext cx="2775365" cy="2792604"/>
          </a:xfrm>
          <a:prstGeom prst="rect">
            <a:avLst/>
          </a:prstGeom>
        </p:spPr>
      </p:pic>
      <p:pic>
        <p:nvPicPr>
          <p:cNvPr id="7" name="Picture 6"/>
          <p:cNvPicPr>
            <a:picLocks noChangeAspect="1"/>
          </p:cNvPicPr>
          <p:nvPr/>
        </p:nvPicPr>
        <p:blipFill>
          <a:blip r:embed="rId4"/>
          <a:stretch>
            <a:fillRect/>
          </a:stretch>
        </p:blipFill>
        <p:spPr>
          <a:xfrm>
            <a:off x="6688790" y="1513221"/>
            <a:ext cx="3311894" cy="2243977"/>
          </a:xfrm>
          <a:prstGeom prst="rect">
            <a:avLst/>
          </a:prstGeom>
        </p:spPr>
      </p:pic>
    </p:spTree>
    <p:extLst>
      <p:ext uri="{BB962C8B-B14F-4D97-AF65-F5344CB8AC3E}">
        <p14:creationId xmlns:p14="http://schemas.microsoft.com/office/powerpoint/2010/main" val="3959566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491900" cy="563231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Piston: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 cylindrical component which is ﬁtted perfectly inside the cylinder providing a gas-tight space with the piston rings and the lubricant.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piston is connected to connecting rod by gudgeon pin. The main function of the piston is to transfer the power produced by combustion of the fuel to the crankshaft.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Piston Rings: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outer periphery of the piston is provided with several grooves into which piston rings are ﬁtted. The piston is ﬁtted with these rings. The upper ring is known as </a:t>
            </a:r>
            <a:r>
              <a:rPr lang="en-US" sz="2000" b="1" dirty="0">
                <a:latin typeface="Times New Roman" panose="02020603050405020304" pitchFamily="18" charset="0"/>
                <a:cs typeface="Times New Roman" panose="02020603050405020304" pitchFamily="18" charset="0"/>
              </a:rPr>
              <a:t>compression ring </a:t>
            </a:r>
            <a:r>
              <a:rPr lang="en-US" sz="2000" dirty="0">
                <a:latin typeface="Times New Roman" panose="02020603050405020304" pitchFamily="18" charset="0"/>
                <a:cs typeface="Times New Roman" panose="02020603050405020304" pitchFamily="18" charset="0"/>
              </a:rPr>
              <a:t>and the lower rings are known as </a:t>
            </a:r>
            <a:r>
              <a:rPr lang="en-US" sz="2000" b="1" dirty="0">
                <a:latin typeface="Times New Roman" panose="02020603050405020304" pitchFamily="18" charset="0"/>
                <a:cs typeface="Times New Roman" panose="02020603050405020304" pitchFamily="18" charset="0"/>
              </a:rPr>
              <a:t>oil rings</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function of the compression ring is to compress the air or air-fuel mixture and the function of the oil rings is to collect the surplus lubricating oil on the liner surface.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8101" y="1660256"/>
            <a:ext cx="4441127" cy="4635832"/>
          </a:xfrm>
          <a:prstGeom prst="rect">
            <a:avLst/>
          </a:prstGeom>
        </p:spPr>
      </p:pic>
    </p:spTree>
    <p:extLst>
      <p:ext uri="{BB962C8B-B14F-4D97-AF65-F5344CB8AC3E}">
        <p14:creationId xmlns:p14="http://schemas.microsoft.com/office/powerpoint/2010/main" val="2350114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491900" cy="440120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Connecting Rod: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connects the piston and the crankshaft. One end, called the small end, is connected to the gudgeon pin located in the piston and the other end, called big end, is connected to crank pin.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function of the connecting rod is to transfer the reciprocating motion of the piston into rotary motion of the crankshaft.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Crankshaft: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principal rotating part of the engine which controls the sequence of reciprocating motion of the pistons. It consists of several bearings and crank pins.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5785" y="1587392"/>
            <a:ext cx="3309706" cy="220245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86213" y="4060784"/>
            <a:ext cx="4088849" cy="2569897"/>
          </a:xfrm>
          <a:prstGeom prst="rect">
            <a:avLst/>
          </a:prstGeom>
        </p:spPr>
      </p:pic>
    </p:spTree>
    <p:extLst>
      <p:ext uri="{BB962C8B-B14F-4D97-AF65-F5344CB8AC3E}">
        <p14:creationId xmlns:p14="http://schemas.microsoft.com/office/powerpoint/2010/main" val="2504375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223351" y="2264360"/>
            <a:ext cx="7334737" cy="2862322"/>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Valves: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Normally, the two valves are used for each cylinder, which may be of mushroom shaped poppet type.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They are provided on the cylinder head for regulating the charge coming into the cylinder and for discharging the products of combustion from the cylinder. The valve mechanism consists of cams, cam follower, push rod, rocker arms, and spring.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9285" y="1513221"/>
            <a:ext cx="3732189" cy="4364601"/>
          </a:xfrm>
          <a:prstGeom prst="rect">
            <a:avLst/>
          </a:prstGeom>
        </p:spPr>
      </p:pic>
    </p:spTree>
    <p:extLst>
      <p:ext uri="{BB962C8B-B14F-4D97-AF65-F5344CB8AC3E}">
        <p14:creationId xmlns:p14="http://schemas.microsoft.com/office/powerpoint/2010/main" val="1751626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724124" cy="470898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Crankcase: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bottom portion of the cylinder block is called crankcase. A cover called crankcase which becomes a sump for lubricating oil is fastened to the bottom of the cylinder block.</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Flywheel:</a:t>
            </a:r>
            <a:r>
              <a:rPr lang="en-US" sz="2000" dirty="0">
                <a:latin typeface="Times New Roman" panose="02020603050405020304" pitchFamily="18" charset="0"/>
                <a:cs typeface="Times New Roman" panose="02020603050405020304" pitchFamily="18" charset="0"/>
              </a:rPr>
              <a:t>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 heavy wheel mounted on the crankshaft to minimize the cyclic variations in speed. It absorbs the energy during the power stroke and releases it during the non-power stroke. </a:t>
            </a:r>
          </a:p>
        </p:txBody>
      </p:sp>
      <p:pic>
        <p:nvPicPr>
          <p:cNvPr id="4" name="Picture 3"/>
          <p:cNvPicPr>
            <a:picLocks noChangeAspect="1"/>
          </p:cNvPicPr>
          <p:nvPr/>
        </p:nvPicPr>
        <p:blipFill>
          <a:blip r:embed="rId3"/>
          <a:stretch>
            <a:fillRect/>
          </a:stretch>
        </p:blipFill>
        <p:spPr>
          <a:xfrm>
            <a:off x="8800799" y="1352453"/>
            <a:ext cx="2524125" cy="2571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1744" y="3924203"/>
            <a:ext cx="3033180" cy="2784459"/>
          </a:xfrm>
          <a:prstGeom prst="rect">
            <a:avLst/>
          </a:prstGeom>
        </p:spPr>
      </p:pic>
    </p:spTree>
    <p:extLst>
      <p:ext uri="{BB962C8B-B14F-4D97-AF65-F5344CB8AC3E}">
        <p14:creationId xmlns:p14="http://schemas.microsoft.com/office/powerpoint/2010/main" val="341971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191862" cy="5940088"/>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NOMENCLATURE: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Cylinder Bore (d) </a:t>
            </a:r>
            <a:r>
              <a:rPr lang="en-US" sz="2000" dirty="0">
                <a:latin typeface="Times New Roman" panose="02020603050405020304" pitchFamily="18" charset="0"/>
                <a:cs typeface="Times New Roman" panose="02020603050405020304" pitchFamily="18" charset="0"/>
              </a:rPr>
              <a:t>: The nominal inner diameter of the working cylinder is called the cylinder bore and is designated by the letter d.</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Piston Area (A) </a:t>
            </a:r>
            <a:r>
              <a:rPr lang="en-US" sz="2000" dirty="0">
                <a:latin typeface="Times New Roman" panose="02020603050405020304" pitchFamily="18" charset="0"/>
                <a:cs typeface="Times New Roman" panose="02020603050405020304" pitchFamily="18" charset="0"/>
              </a:rPr>
              <a:t>: The area of a circle of diameter equal to the cylinder bore is called the piston area and is designated by the letter A.</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Stroke (L) </a:t>
            </a:r>
            <a:r>
              <a:rPr lang="en-US" sz="2000" dirty="0">
                <a:latin typeface="Times New Roman" panose="02020603050405020304" pitchFamily="18" charset="0"/>
                <a:cs typeface="Times New Roman" panose="02020603050405020304" pitchFamily="18" charset="0"/>
              </a:rPr>
              <a:t>: The nominal distance through which a working piston moves between two successive reversals of its direction of motion is called the stroke and is designated by the letter L.</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Dead Centre </a:t>
            </a:r>
            <a:r>
              <a:rPr lang="en-US" sz="2000" dirty="0">
                <a:latin typeface="Times New Roman" panose="02020603050405020304" pitchFamily="18" charset="0"/>
                <a:cs typeface="Times New Roman" panose="02020603050405020304" pitchFamily="18" charset="0"/>
              </a:rPr>
              <a:t>: The position of the working piston and the moving parts which are mechanically connected to it, at the moment when the direction of the piston motion is reversed at either end of the stroke is called the dead centre.</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7741206" y="2359951"/>
            <a:ext cx="4358022" cy="2912136"/>
          </a:xfrm>
          <a:prstGeom prst="rect">
            <a:avLst/>
          </a:prstGeom>
        </p:spPr>
      </p:pic>
    </p:spTree>
    <p:extLst>
      <p:ext uri="{BB962C8B-B14F-4D97-AF65-F5344CB8AC3E}">
        <p14:creationId xmlns:p14="http://schemas.microsoft.com/office/powerpoint/2010/main" val="1613063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191862" cy="470898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NOMENCLATURE:</a:t>
            </a:r>
          </a:p>
          <a:p>
            <a:pPr algn="just"/>
            <a:r>
              <a:rPr lang="en-US" sz="2000" dirty="0">
                <a:latin typeface="Times New Roman" panose="02020603050405020304" pitchFamily="18" charset="0"/>
                <a:cs typeface="Times New Roman" panose="02020603050405020304" pitchFamily="18" charset="0"/>
              </a:rPr>
              <a:t>There are two dead centres in the engine as indicated in Fig. They</a:t>
            </a:r>
          </a:p>
          <a:p>
            <a:pPr algn="just"/>
            <a:r>
              <a:rPr lang="en-US" sz="2000" dirty="0">
                <a:latin typeface="Times New Roman" panose="02020603050405020304" pitchFamily="18" charset="0"/>
                <a:cs typeface="Times New Roman" panose="02020603050405020304" pitchFamily="18" charset="0"/>
              </a:rPr>
              <a:t>are:</a:t>
            </a:r>
          </a:p>
          <a:p>
            <a:pPr marL="514350" indent="-514350" algn="just">
              <a:buAutoNum type="romanLcParenBoth"/>
            </a:pPr>
            <a:r>
              <a:rPr lang="en-US" sz="2000" b="1" dirty="0">
                <a:latin typeface="Times New Roman" panose="02020603050405020304" pitchFamily="18" charset="0"/>
                <a:cs typeface="Times New Roman" panose="02020603050405020304" pitchFamily="18" charset="0"/>
              </a:rPr>
              <a:t>Top Dead Centre (ii) Bottom Dead Centre</a:t>
            </a:r>
          </a:p>
          <a:p>
            <a:pPr marL="514350" indent="-514350" algn="just">
              <a:buAutoNum type="romanLcParenBoth"/>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Top Dead Centre (TDC) : </a:t>
            </a:r>
            <a:r>
              <a:rPr lang="en-US" sz="2000" dirty="0">
                <a:latin typeface="Times New Roman" panose="02020603050405020304" pitchFamily="18" charset="0"/>
                <a:cs typeface="Times New Roman" panose="02020603050405020304" pitchFamily="18" charset="0"/>
              </a:rPr>
              <a:t>It is the dead centre when the piston is farthest from the crankshaft.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(ii) Bottom Dead Centre (BDC) </a:t>
            </a:r>
            <a:r>
              <a:rPr lang="en-US" sz="2000" dirty="0">
                <a:latin typeface="Times New Roman" panose="02020603050405020304" pitchFamily="18" charset="0"/>
                <a:cs typeface="Times New Roman" panose="02020603050405020304" pitchFamily="18" charset="0"/>
              </a:rPr>
              <a:t>: It is the dead centre when the piston is nearest to the crankshaft.</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Displacement or Swept Volume (Vs) </a:t>
            </a:r>
            <a:r>
              <a:rPr lang="en-US" sz="2000" dirty="0">
                <a:latin typeface="Times New Roman" panose="02020603050405020304" pitchFamily="18" charset="0"/>
                <a:cs typeface="Times New Roman" panose="02020603050405020304" pitchFamily="18" charset="0"/>
              </a:rPr>
              <a:t>: The nominal volume swept by the working piston when travelling from one dead centre to the other is called the displacement volume. It is usually expressed in terms of cubic centimeter (cc).</a:t>
            </a:r>
          </a:p>
        </p:txBody>
      </p:sp>
      <p:pic>
        <p:nvPicPr>
          <p:cNvPr id="2" name="Picture 1"/>
          <p:cNvPicPr>
            <a:picLocks noChangeAspect="1"/>
          </p:cNvPicPr>
          <p:nvPr/>
        </p:nvPicPr>
        <p:blipFill>
          <a:blip r:embed="rId4"/>
          <a:stretch>
            <a:fillRect/>
          </a:stretch>
        </p:blipFill>
        <p:spPr>
          <a:xfrm>
            <a:off x="7741206" y="2359951"/>
            <a:ext cx="4358022" cy="2912136"/>
          </a:xfrm>
          <a:prstGeom prst="rect">
            <a:avLst/>
          </a:prstGeom>
        </p:spPr>
      </p:pic>
      <p:pic>
        <p:nvPicPr>
          <p:cNvPr id="4" name="Picture 3"/>
          <p:cNvPicPr>
            <a:picLocks noChangeAspect="1"/>
          </p:cNvPicPr>
          <p:nvPr/>
        </p:nvPicPr>
        <p:blipFill>
          <a:blip r:embed="rId5"/>
          <a:stretch>
            <a:fillRect/>
          </a:stretch>
        </p:blipFill>
        <p:spPr>
          <a:xfrm>
            <a:off x="2794243" y="6061434"/>
            <a:ext cx="3048244" cy="634406"/>
          </a:xfrm>
          <a:prstGeom prst="rect">
            <a:avLst/>
          </a:prstGeom>
        </p:spPr>
      </p:pic>
    </p:spTree>
    <p:extLst>
      <p:ext uri="{BB962C8B-B14F-4D97-AF65-F5344CB8AC3E}">
        <p14:creationId xmlns:p14="http://schemas.microsoft.com/office/powerpoint/2010/main" val="1213251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1" y="1352453"/>
            <a:ext cx="7191862" cy="2862322"/>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NOMENCLATURE: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Clearance Volume (Vc): </a:t>
            </a:r>
            <a:r>
              <a:rPr lang="en-US" sz="2000" dirty="0">
                <a:latin typeface="Times New Roman" panose="02020603050405020304" pitchFamily="18" charset="0"/>
                <a:cs typeface="Times New Roman" panose="02020603050405020304" pitchFamily="18" charset="0"/>
              </a:rPr>
              <a:t>The nominal volume of the combustion chamber above the piston when it is at the top dead centre is the clearance volume.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Compression Ratio (r) :</a:t>
            </a:r>
            <a:r>
              <a:rPr lang="en-US" sz="2000" dirty="0">
                <a:latin typeface="Times New Roman" panose="02020603050405020304" pitchFamily="18" charset="0"/>
                <a:cs typeface="Times New Roman" panose="02020603050405020304" pitchFamily="18" charset="0"/>
              </a:rPr>
              <a:t> It is the ratio of the total cylinder volume when the piston is at the bottom dead centre, </a:t>
            </a:r>
            <a:r>
              <a:rPr lang="en-US" sz="2000" dirty="0" err="1">
                <a:latin typeface="Times New Roman" panose="02020603050405020304" pitchFamily="18" charset="0"/>
                <a:cs typeface="Times New Roman" panose="02020603050405020304" pitchFamily="18" charset="0"/>
              </a:rPr>
              <a:t>Vt</a:t>
            </a:r>
            <a:r>
              <a:rPr lang="en-US" sz="2000" dirty="0">
                <a:latin typeface="Times New Roman" panose="02020603050405020304" pitchFamily="18" charset="0"/>
                <a:cs typeface="Times New Roman" panose="02020603050405020304" pitchFamily="18" charset="0"/>
              </a:rPr>
              <a:t> , to the clearance volume, Vc. </a:t>
            </a:r>
          </a:p>
        </p:txBody>
      </p:sp>
      <p:pic>
        <p:nvPicPr>
          <p:cNvPr id="2" name="Picture 1"/>
          <p:cNvPicPr>
            <a:picLocks noChangeAspect="1"/>
          </p:cNvPicPr>
          <p:nvPr/>
        </p:nvPicPr>
        <p:blipFill>
          <a:blip r:embed="rId4"/>
          <a:stretch>
            <a:fillRect/>
          </a:stretch>
        </p:blipFill>
        <p:spPr>
          <a:xfrm>
            <a:off x="7741206" y="2359951"/>
            <a:ext cx="4358022" cy="2912136"/>
          </a:xfrm>
          <a:prstGeom prst="rect">
            <a:avLst/>
          </a:prstGeom>
        </p:spPr>
      </p:pic>
      <p:pic>
        <p:nvPicPr>
          <p:cNvPr id="5" name="Picture 4"/>
          <p:cNvPicPr>
            <a:picLocks noChangeAspect="1"/>
          </p:cNvPicPr>
          <p:nvPr/>
        </p:nvPicPr>
        <p:blipFill>
          <a:blip r:embed="rId5"/>
          <a:stretch>
            <a:fillRect/>
          </a:stretch>
        </p:blipFill>
        <p:spPr>
          <a:xfrm>
            <a:off x="1728788" y="4449714"/>
            <a:ext cx="5307493" cy="1155854"/>
          </a:xfrm>
          <a:prstGeom prst="rect">
            <a:avLst/>
          </a:prstGeom>
        </p:spPr>
      </p:pic>
    </p:spTree>
    <p:extLst>
      <p:ext uri="{BB962C8B-B14F-4D97-AF65-F5344CB8AC3E}">
        <p14:creationId xmlns:p14="http://schemas.microsoft.com/office/powerpoint/2010/main" val="1946011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8463449" cy="5940088"/>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 (SPARK IGNITION ENGINE)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 four-stroke engine, the cycle of operations is completed in </a:t>
            </a:r>
            <a:r>
              <a:rPr lang="en-US" sz="2000" b="1" dirty="0">
                <a:latin typeface="Times New Roman" panose="02020603050405020304" pitchFamily="18" charset="0"/>
                <a:cs typeface="Times New Roman" panose="02020603050405020304" pitchFamily="18" charset="0"/>
              </a:rPr>
              <a:t>four strokes</a:t>
            </a:r>
            <a:r>
              <a:rPr lang="en-US" sz="2000" dirty="0">
                <a:latin typeface="Times New Roman" panose="02020603050405020304" pitchFamily="18" charset="0"/>
                <a:cs typeface="Times New Roman" panose="02020603050405020304" pitchFamily="18" charset="0"/>
              </a:rPr>
              <a:t> of the piston or </a:t>
            </a:r>
            <a:r>
              <a:rPr lang="en-US" sz="2000" b="1" dirty="0">
                <a:latin typeface="Times New Roman" panose="02020603050405020304" pitchFamily="18" charset="0"/>
                <a:cs typeface="Times New Roman" panose="02020603050405020304" pitchFamily="18" charset="0"/>
              </a:rPr>
              <a:t>two revolutions </a:t>
            </a:r>
            <a:r>
              <a:rPr lang="en-US" sz="2000" dirty="0">
                <a:latin typeface="Times New Roman" panose="02020603050405020304" pitchFamily="18" charset="0"/>
                <a:cs typeface="Times New Roman" panose="02020603050405020304" pitchFamily="18" charset="0"/>
              </a:rPr>
              <a:t>of the crankshaft.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During the four strokes, there are five events to be completed, viz., suction, compression, combustion, expansion and exhaust. Each stroke consists of 180</a:t>
            </a:r>
            <a:r>
              <a:rPr lang="en-IN" sz="2000" dirty="0"/>
              <a:t>ᵒ</a:t>
            </a:r>
            <a:r>
              <a:rPr lang="en-US" sz="2000" dirty="0">
                <a:latin typeface="Times New Roman" panose="02020603050405020304" pitchFamily="18" charset="0"/>
                <a:cs typeface="Times New Roman" panose="02020603050405020304" pitchFamily="18" charset="0"/>
              </a:rPr>
              <a:t> of crankshaft rotation and hence a four-stroke cycle is completed through 720</a:t>
            </a:r>
            <a:r>
              <a:rPr lang="en-IN" sz="2000" dirty="0"/>
              <a:t>ᵒ</a:t>
            </a:r>
            <a:r>
              <a:rPr lang="en-US" sz="2000" dirty="0">
                <a:latin typeface="Times New Roman" panose="02020603050405020304" pitchFamily="18" charset="0"/>
                <a:cs typeface="Times New Roman" panose="02020603050405020304" pitchFamily="18" charset="0"/>
              </a:rPr>
              <a:t> of crank rotation.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cycle of operation for an ideal four-stroke SI engine consists of the following four strokes : </a:t>
            </a:r>
          </a:p>
          <a:p>
            <a:pPr algn="just"/>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suction or intake stroke; </a:t>
            </a:r>
          </a:p>
          <a:p>
            <a:pPr algn="just"/>
            <a:r>
              <a:rPr lang="en-US" sz="2000" b="1" dirty="0">
                <a:latin typeface="Times New Roman" panose="02020603050405020304" pitchFamily="18" charset="0"/>
                <a:cs typeface="Times New Roman" panose="02020603050405020304" pitchFamily="18" charset="0"/>
              </a:rPr>
              <a:t>     (ii) compression stroke; </a:t>
            </a:r>
          </a:p>
          <a:p>
            <a:pPr algn="just"/>
            <a:r>
              <a:rPr lang="en-US" sz="2000" b="1" dirty="0">
                <a:latin typeface="Times New Roman" panose="02020603050405020304" pitchFamily="18" charset="0"/>
                <a:cs typeface="Times New Roman" panose="02020603050405020304" pitchFamily="18" charset="0"/>
              </a:rPr>
              <a:t>    (iii) expansion or power stroke and </a:t>
            </a:r>
          </a:p>
          <a:p>
            <a:pPr algn="just"/>
            <a:r>
              <a:rPr lang="en-US" sz="2000" b="1" dirty="0">
                <a:latin typeface="Times New Roman" panose="02020603050405020304" pitchFamily="18" charset="0"/>
                <a:cs typeface="Times New Roman" panose="02020603050405020304" pitchFamily="18" charset="0"/>
              </a:rPr>
              <a:t>    (iv) exhaust stroke</a:t>
            </a:r>
            <a:r>
              <a:rPr lang="en-US" sz="2000" dirty="0">
                <a:latin typeface="Times New Roman" panose="02020603050405020304" pitchFamily="18" charset="0"/>
                <a:cs typeface="Times New Roman" panose="02020603050405020304" pitchFamily="18" charset="0"/>
              </a:rPr>
              <a:t>.</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314C3277-8CA8-4939-AF21-A936B6FF3E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6607" y="1860284"/>
            <a:ext cx="2575094" cy="3511492"/>
          </a:xfrm>
          <a:prstGeom prst="rect">
            <a:avLst/>
          </a:prstGeom>
        </p:spPr>
      </p:pic>
    </p:spTree>
    <p:extLst>
      <p:ext uri="{BB962C8B-B14F-4D97-AF65-F5344CB8AC3E}">
        <p14:creationId xmlns:p14="http://schemas.microsoft.com/office/powerpoint/2010/main" val="4120702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7577625" cy="563231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Suction Stroke: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Suction stroke 0→1 starts when the piston is at the top dead centre and about to move downwards.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inlet valve is assumed to open instantaneously and at this time the exhaust valve is in the closed position.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Due to the suction created by the motion of the piston towards the bottom dead centre, the charge consisting of fuel-air mixture is drawn into the cylinder.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piston reaches the bottom dead centre the suction stroke ends and the inlet valve closes instantaneously.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4"/>
          <a:stretch>
            <a:fillRect/>
          </a:stretch>
        </p:blipFill>
        <p:spPr>
          <a:xfrm>
            <a:off x="7663986" y="2328232"/>
            <a:ext cx="1905232" cy="3272263"/>
          </a:xfrm>
          <a:prstGeom prst="rect">
            <a:avLst/>
          </a:prstGeom>
        </p:spPr>
      </p:pic>
      <p:pic>
        <p:nvPicPr>
          <p:cNvPr id="4" name="Picture 3"/>
          <p:cNvPicPr>
            <a:picLocks noChangeAspect="1"/>
          </p:cNvPicPr>
          <p:nvPr/>
        </p:nvPicPr>
        <p:blipFill>
          <a:blip r:embed="rId5"/>
          <a:stretch>
            <a:fillRect/>
          </a:stretch>
        </p:blipFill>
        <p:spPr>
          <a:xfrm>
            <a:off x="9569218" y="2787721"/>
            <a:ext cx="2609850" cy="2505075"/>
          </a:xfrm>
          <a:prstGeom prst="rect">
            <a:avLst/>
          </a:prstGeom>
        </p:spPr>
      </p:pic>
      <p:cxnSp>
        <p:nvCxnSpPr>
          <p:cNvPr id="13" name="Straight Arrow Connector 12"/>
          <p:cNvCxnSpPr/>
          <p:nvPr/>
        </p:nvCxnSpPr>
        <p:spPr>
          <a:xfrm flipH="1">
            <a:off x="10565935" y="3629025"/>
            <a:ext cx="671513" cy="985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4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Macroscopic and Microscopic Study</a:t>
            </a:r>
          </a:p>
        </p:txBody>
      </p:sp>
      <p:pic>
        <p:nvPicPr>
          <p:cNvPr id="4" name="Picture 3">
            <a:extLst>
              <a:ext uri="{FF2B5EF4-FFF2-40B4-BE49-F238E27FC236}">
                <a16:creationId xmlns:a16="http://schemas.microsoft.com/office/drawing/2014/main" id="{618FC95C-1AB3-4BB8-8784-6C6AEE7BBCE2}"/>
              </a:ext>
            </a:extLst>
          </p:cNvPr>
          <p:cNvPicPr>
            <a:picLocks noChangeAspect="1"/>
          </p:cNvPicPr>
          <p:nvPr/>
        </p:nvPicPr>
        <p:blipFill>
          <a:blip r:embed="rId3"/>
          <a:stretch>
            <a:fillRect/>
          </a:stretch>
        </p:blipFill>
        <p:spPr>
          <a:xfrm>
            <a:off x="769675" y="1790130"/>
            <a:ext cx="5537371" cy="3407613"/>
          </a:xfrm>
          <a:prstGeom prst="rect">
            <a:avLst/>
          </a:prstGeom>
        </p:spPr>
      </p:pic>
      <p:pic>
        <p:nvPicPr>
          <p:cNvPr id="5122" name="Picture 2" descr="https://www.learnpick.in/files/noteimages/1070/30c5a46c126c2f68358e7473ff209165-3.jpg">
            <a:extLst>
              <a:ext uri="{FF2B5EF4-FFF2-40B4-BE49-F238E27FC236}">
                <a16:creationId xmlns:a16="http://schemas.microsoft.com/office/drawing/2014/main" id="{F47B4468-8BC0-4830-ABC5-38074C1AA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329" y="1645908"/>
            <a:ext cx="5225812" cy="3696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99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7558007" cy="3785652"/>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Compression Stroke: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charge taken into the cylinder during the suction stroke is compressed by the return stroke of the piston 1→2.</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During this stroke both inlet and exhaust valves are in closed position.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mixture which fills the entire cylinder volume is now compressed into the clearance volume. </a:t>
            </a:r>
          </a:p>
          <a:p>
            <a:pPr algn="just"/>
            <a:endParaRPr lang="en-US" sz="20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9569218" y="2787721"/>
            <a:ext cx="2609850" cy="2505075"/>
          </a:xfrm>
          <a:prstGeom prst="rect">
            <a:avLst/>
          </a:prstGeom>
        </p:spPr>
      </p:pic>
      <p:pic>
        <p:nvPicPr>
          <p:cNvPr id="6" name="Picture 5"/>
          <p:cNvPicPr>
            <a:picLocks noChangeAspect="1"/>
          </p:cNvPicPr>
          <p:nvPr/>
        </p:nvPicPr>
        <p:blipFill>
          <a:blip r:embed="rId5"/>
          <a:stretch>
            <a:fillRect/>
          </a:stretch>
        </p:blipFill>
        <p:spPr>
          <a:xfrm>
            <a:off x="7724207" y="2090500"/>
            <a:ext cx="2011130" cy="3430751"/>
          </a:xfrm>
          <a:prstGeom prst="rect">
            <a:avLst/>
          </a:prstGeom>
        </p:spPr>
      </p:pic>
      <p:cxnSp>
        <p:nvCxnSpPr>
          <p:cNvPr id="15" name="Straight Arrow Connector 14"/>
          <p:cNvCxnSpPr/>
          <p:nvPr/>
        </p:nvCxnSpPr>
        <p:spPr>
          <a:xfrm flipH="1">
            <a:off x="10723098" y="3357562"/>
            <a:ext cx="671513" cy="985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523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8520600" cy="470898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Compression Stroke:</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At the end of the compression stroke the mixture is ignited with the help of a spark plug located on the cylinder head.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ideal engines it is assumed that burning takes place instantaneously when the piston is at the top dead centre and hence the burning process can be approximated as </a:t>
            </a:r>
            <a:r>
              <a:rPr lang="en-US" sz="2000" b="1" dirty="0">
                <a:latin typeface="Times New Roman" panose="02020603050405020304" pitchFamily="18" charset="0"/>
                <a:cs typeface="Times New Roman" panose="02020603050405020304" pitchFamily="18" charset="0"/>
              </a:rPr>
              <a:t>heat addition at constant volume</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During the burning process the chemical energy of the fuel is converted into heat energy producing a temperature rise of about 2000</a:t>
            </a:r>
            <a:r>
              <a:rPr lang="en-IN" sz="2000" dirty="0"/>
              <a:t>ᵒ</a:t>
            </a:r>
            <a:r>
              <a:rPr lang="en-US" sz="2000" dirty="0">
                <a:latin typeface="Times New Roman" panose="02020603050405020304" pitchFamily="18" charset="0"/>
                <a:cs typeface="Times New Roman" panose="02020603050405020304" pitchFamily="18" charset="0"/>
              </a:rPr>
              <a:t>C (process 2→3).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pressure at the end of the combustion process is considerably increased due to the heat release from the fuel.</a:t>
            </a:r>
          </a:p>
        </p:txBody>
      </p:sp>
      <p:pic>
        <p:nvPicPr>
          <p:cNvPr id="4" name="Picture 3"/>
          <p:cNvPicPr>
            <a:picLocks noChangeAspect="1"/>
          </p:cNvPicPr>
          <p:nvPr/>
        </p:nvPicPr>
        <p:blipFill>
          <a:blip r:embed="rId4"/>
          <a:stretch>
            <a:fillRect/>
          </a:stretch>
        </p:blipFill>
        <p:spPr>
          <a:xfrm>
            <a:off x="9033437" y="4041916"/>
            <a:ext cx="2609850" cy="2505075"/>
          </a:xfrm>
          <a:prstGeom prst="rect">
            <a:avLst/>
          </a:prstGeom>
        </p:spPr>
      </p:pic>
      <p:cxnSp>
        <p:nvCxnSpPr>
          <p:cNvPr id="15" name="Straight Arrow Connector 14"/>
          <p:cNvCxnSpPr/>
          <p:nvPr/>
        </p:nvCxnSpPr>
        <p:spPr>
          <a:xfrm flipH="1">
            <a:off x="9802581" y="4416854"/>
            <a:ext cx="1071562" cy="6572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4487" y="1916183"/>
            <a:ext cx="2619375" cy="1743075"/>
          </a:xfrm>
          <a:prstGeom prst="rect">
            <a:avLst/>
          </a:prstGeom>
        </p:spPr>
      </p:pic>
    </p:spTree>
    <p:extLst>
      <p:ext uri="{BB962C8B-B14F-4D97-AF65-F5344CB8AC3E}">
        <p14:creationId xmlns:p14="http://schemas.microsoft.com/office/powerpoint/2010/main" val="2007980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7558007" cy="347787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a:t>
            </a:r>
          </a:p>
          <a:p>
            <a:pPr algn="just"/>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Expansion or Power Stroke : </a:t>
            </a:r>
          </a:p>
          <a:p>
            <a:endParaRPr lang="en-US"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high pressure of the burnt gases forces the piston towards the BDC, (stroke 3→4).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Both the valves are in closed position.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Of the four-strokes only during this stroke power is produced. Both pressure and temperature decrease during expansion.</a:t>
            </a:r>
            <a:endParaRPr lang="en-US" sz="2000" b="1" u="sng"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4"/>
          <a:stretch>
            <a:fillRect/>
          </a:stretch>
        </p:blipFill>
        <p:spPr>
          <a:xfrm>
            <a:off x="9569218" y="2787721"/>
            <a:ext cx="2609850" cy="2505075"/>
          </a:xfrm>
          <a:prstGeom prst="rect">
            <a:avLst/>
          </a:prstGeom>
        </p:spPr>
      </p:pic>
      <p:cxnSp>
        <p:nvCxnSpPr>
          <p:cNvPr id="15" name="Straight Arrow Connector 14"/>
          <p:cNvCxnSpPr/>
          <p:nvPr/>
        </p:nvCxnSpPr>
        <p:spPr>
          <a:xfrm flipH="1">
            <a:off x="10780248" y="2914650"/>
            <a:ext cx="671513" cy="985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5"/>
          <a:stretch>
            <a:fillRect/>
          </a:stretch>
        </p:blipFill>
        <p:spPr>
          <a:xfrm>
            <a:off x="7890325" y="1858408"/>
            <a:ext cx="1845011" cy="3434388"/>
          </a:xfrm>
          <a:prstGeom prst="rect">
            <a:avLst/>
          </a:prstGeom>
        </p:spPr>
      </p:pic>
    </p:spTree>
    <p:extLst>
      <p:ext uri="{BB962C8B-B14F-4D97-AF65-F5344CB8AC3E}">
        <p14:creationId xmlns:p14="http://schemas.microsoft.com/office/powerpoint/2010/main" val="2672023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7558007" cy="470898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PETROL ENGINE</a:t>
            </a:r>
          </a:p>
          <a:p>
            <a:pPr algn="just"/>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Exhaust Stroke:</a:t>
            </a:r>
          </a:p>
          <a:p>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At the end of the expansion stroke the exhaust valve opens instantaneously and the inlet valve remains closed.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pressure falls to atmospheric level a part of the burnt gases escape.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piston starts moving from the bottom dead centre to top dead centre (stroke 5→0) and sweeps the burnt gases out from the cylinder almost at atmospheric pressure.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exhaust valve closes when the piston reaches TDC. </a:t>
            </a:r>
          </a:p>
        </p:txBody>
      </p:sp>
      <p:pic>
        <p:nvPicPr>
          <p:cNvPr id="4" name="Picture 3"/>
          <p:cNvPicPr>
            <a:picLocks noChangeAspect="1"/>
          </p:cNvPicPr>
          <p:nvPr/>
        </p:nvPicPr>
        <p:blipFill>
          <a:blip r:embed="rId4"/>
          <a:stretch>
            <a:fillRect/>
          </a:stretch>
        </p:blipFill>
        <p:spPr>
          <a:xfrm>
            <a:off x="9569218" y="2787721"/>
            <a:ext cx="2609850" cy="2505075"/>
          </a:xfrm>
          <a:prstGeom prst="rect">
            <a:avLst/>
          </a:prstGeom>
        </p:spPr>
      </p:pic>
      <p:cxnSp>
        <p:nvCxnSpPr>
          <p:cNvPr id="15" name="Straight Arrow Connector 14"/>
          <p:cNvCxnSpPr/>
          <p:nvPr/>
        </p:nvCxnSpPr>
        <p:spPr>
          <a:xfrm flipH="1">
            <a:off x="10669071" y="3600969"/>
            <a:ext cx="671513" cy="98583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a:stretch>
            <a:fillRect/>
          </a:stretch>
        </p:blipFill>
        <p:spPr>
          <a:xfrm>
            <a:off x="7724207" y="1909143"/>
            <a:ext cx="2106380" cy="3383653"/>
          </a:xfrm>
          <a:prstGeom prst="rect">
            <a:avLst/>
          </a:prstGeom>
        </p:spPr>
      </p:pic>
    </p:spTree>
    <p:extLst>
      <p:ext uri="{BB962C8B-B14F-4D97-AF65-F5344CB8AC3E}">
        <p14:creationId xmlns:p14="http://schemas.microsoft.com/office/powerpoint/2010/main" val="642591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8822922" cy="5632311"/>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DIESEL ENGINE (COMPRESSION IGNITION ENGINE)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four-stroke CI engine is similar to the four-stroke SI engine but it operates at a much higher compression ratio. The compression ratio of an SI engine is between 6 and 10 while for a CI engine it is from 16 to 20.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CI engine during suction stroke, air, instead of a fuel-air mixture, is inducted.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Due to higher compression ratios employed, the temperature at the end of the compression stroke is sufficiently high to self ignite the fuel which is injected into the combustion chamber.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CI engines, a high pressure fuel pump and an injector are provided to inject the fuel into the combustion chamber. The carburettor and ignition system necessary in the SI engine are not required in the CI engine.</a:t>
            </a:r>
          </a:p>
          <a:p>
            <a:pPr algn="just"/>
            <a:endParaRPr lang="en-US" sz="2000" b="1" u="sng"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B73082D-8CFF-475F-80CE-F0D91F34D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7352" y="2031731"/>
            <a:ext cx="2133646" cy="3932602"/>
          </a:xfrm>
          <a:prstGeom prst="rect">
            <a:avLst/>
          </a:prstGeom>
        </p:spPr>
      </p:pic>
    </p:spTree>
    <p:extLst>
      <p:ext uri="{BB962C8B-B14F-4D97-AF65-F5344CB8AC3E}">
        <p14:creationId xmlns:p14="http://schemas.microsoft.com/office/powerpoint/2010/main" val="102622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7577625" cy="3477875"/>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DIESEL ENGINE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Suction Stroke: </a:t>
            </a:r>
            <a:r>
              <a:rPr lang="en-US" sz="2000" dirty="0">
                <a:latin typeface="Times New Roman" panose="02020603050405020304" pitchFamily="18" charset="0"/>
                <a:cs typeface="Times New Roman" panose="02020603050405020304" pitchFamily="18" charset="0"/>
              </a:rPr>
              <a:t>Air alone is inducted during the suction stroke. During</a:t>
            </a:r>
          </a:p>
          <a:p>
            <a:pPr algn="just"/>
            <a:r>
              <a:rPr lang="en-US" sz="2000" dirty="0">
                <a:latin typeface="Times New Roman" panose="02020603050405020304" pitchFamily="18" charset="0"/>
                <a:cs typeface="Times New Roman" panose="02020603050405020304" pitchFamily="18" charset="0"/>
              </a:rPr>
              <a:t>this stroke inlet valve is open and exhaust valve is closed.</a:t>
            </a:r>
          </a:p>
          <a:p>
            <a:pPr algn="just"/>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Compression Stroke</a:t>
            </a:r>
            <a:r>
              <a:rPr lang="en-US" sz="2000" dirty="0">
                <a:latin typeface="Times New Roman" panose="02020603050405020304" pitchFamily="18" charset="0"/>
                <a:cs typeface="Times New Roman" panose="02020603050405020304" pitchFamily="18" charset="0"/>
              </a:rPr>
              <a:t>: Air inducted during the suction stroke is compressed into the clearance volume. Both valves remain closed during this stroke.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4"/>
          <a:stretch>
            <a:fillRect/>
          </a:stretch>
        </p:blipFill>
        <p:spPr>
          <a:xfrm>
            <a:off x="7922612" y="1881186"/>
            <a:ext cx="3921958" cy="3764239"/>
          </a:xfrm>
          <a:prstGeom prst="rect">
            <a:avLst/>
          </a:prstGeom>
        </p:spPr>
      </p:pic>
      <p:pic>
        <p:nvPicPr>
          <p:cNvPr id="12" name="Picture 11"/>
          <p:cNvPicPr>
            <a:picLocks noChangeAspect="1"/>
          </p:cNvPicPr>
          <p:nvPr/>
        </p:nvPicPr>
        <p:blipFill>
          <a:blip r:embed="rId5"/>
          <a:stretch>
            <a:fillRect/>
          </a:stretch>
        </p:blipFill>
        <p:spPr>
          <a:xfrm>
            <a:off x="2351018" y="3739186"/>
            <a:ext cx="3581400" cy="2724150"/>
          </a:xfrm>
          <a:prstGeom prst="rect">
            <a:avLst/>
          </a:prstGeom>
        </p:spPr>
      </p:pic>
      <p:cxnSp>
        <p:nvCxnSpPr>
          <p:cNvPr id="15" name="Straight Arrow Connector 14"/>
          <p:cNvCxnSpPr/>
          <p:nvPr/>
        </p:nvCxnSpPr>
        <p:spPr>
          <a:xfrm flipV="1">
            <a:off x="3297895" y="5781793"/>
            <a:ext cx="1314234" cy="8483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flipV="1">
            <a:off x="2827484" y="5065267"/>
            <a:ext cx="1314234" cy="8483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15146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9334988" cy="3785652"/>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DIESEL ENGINE</a:t>
            </a:r>
          </a:p>
          <a:p>
            <a:pPr algn="just"/>
            <a:endParaRPr lang="en-US" sz="2000" b="1" u="sng" dirty="0">
              <a:latin typeface="Times New Roman" panose="02020603050405020304" pitchFamily="18" charset="0"/>
              <a:cs typeface="Times New Roman" panose="02020603050405020304" pitchFamily="18" charset="0"/>
            </a:endParaRPr>
          </a:p>
          <a:p>
            <a:r>
              <a:rPr lang="en-US" sz="2000" b="1" u="sng" dirty="0">
                <a:latin typeface="Times New Roman" panose="02020603050405020304" pitchFamily="18" charset="0"/>
                <a:cs typeface="Times New Roman" panose="02020603050405020304" pitchFamily="18" charset="0"/>
              </a:rPr>
              <a:t>Expansion Stroke</a:t>
            </a:r>
            <a:r>
              <a:rPr lang="en-US" sz="2000" dirty="0">
                <a:latin typeface="Times New Roman" panose="02020603050405020304" pitchFamily="18" charset="0"/>
                <a:cs typeface="Times New Roman" panose="02020603050405020304" pitchFamily="18" charset="0"/>
              </a:rPr>
              <a:t> : Fuel injection starts nearly at the end of the compression stroke.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rate of injection is such that combustion maintains the pressure constant in spite of the piston movement on its expansion stroke increasing the volume. Heat is assumed to have been added at </a:t>
            </a:r>
            <a:r>
              <a:rPr lang="en-US" sz="2000" b="1" dirty="0">
                <a:latin typeface="Times New Roman" panose="02020603050405020304" pitchFamily="18" charset="0"/>
                <a:cs typeface="Times New Roman" panose="02020603050405020304" pitchFamily="18" charset="0"/>
              </a:rPr>
              <a:t>constant pressure</a:t>
            </a:r>
            <a:r>
              <a:rPr lang="en-US" sz="2000" dirty="0">
                <a:latin typeface="Times New Roman" panose="02020603050405020304" pitchFamily="18" charset="0"/>
                <a:cs typeface="Times New Roman" panose="02020603050405020304" pitchFamily="18" charset="0"/>
              </a:rPr>
              <a:t>.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After the injection of fuel is completed (i.e. after cut-off) the products of combustion expand. Both the valves remain closed during the expansion stroke.</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2546171" y="4556350"/>
            <a:ext cx="2919781" cy="2220897"/>
          </a:xfrm>
          <a:prstGeom prst="rect">
            <a:avLst/>
          </a:prstGeom>
        </p:spPr>
      </p:pic>
      <p:cxnSp>
        <p:nvCxnSpPr>
          <p:cNvPr id="15" name="Straight Arrow Connector 14"/>
          <p:cNvCxnSpPr/>
          <p:nvPr/>
        </p:nvCxnSpPr>
        <p:spPr>
          <a:xfrm flipH="1">
            <a:off x="4608243" y="4941698"/>
            <a:ext cx="857709" cy="581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p:nvPr/>
        </p:nvCxnSpPr>
        <p:spPr>
          <a:xfrm>
            <a:off x="3940470" y="4545790"/>
            <a:ext cx="230041" cy="5522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3" name="Picture 12"/>
          <p:cNvPicPr>
            <a:picLocks noChangeAspect="1"/>
          </p:cNvPicPr>
          <p:nvPr/>
        </p:nvPicPr>
        <p:blipFill>
          <a:blip r:embed="rId5"/>
          <a:stretch>
            <a:fillRect/>
          </a:stretch>
        </p:blipFill>
        <p:spPr>
          <a:xfrm>
            <a:off x="9745274" y="1852612"/>
            <a:ext cx="1762125" cy="3467100"/>
          </a:xfrm>
          <a:prstGeom prst="rect">
            <a:avLst/>
          </a:prstGeom>
        </p:spPr>
      </p:pic>
      <p:pic>
        <p:nvPicPr>
          <p:cNvPr id="16" name="Picture 15"/>
          <p:cNvPicPr>
            <a:picLocks noChangeAspect="1"/>
          </p:cNvPicPr>
          <p:nvPr/>
        </p:nvPicPr>
        <p:blipFill>
          <a:blip r:embed="rId6"/>
          <a:stretch>
            <a:fillRect/>
          </a:stretch>
        </p:blipFill>
        <p:spPr>
          <a:xfrm>
            <a:off x="6643711" y="4556351"/>
            <a:ext cx="2493228" cy="2014528"/>
          </a:xfrm>
          <a:prstGeom prst="rect">
            <a:avLst/>
          </a:prstGeom>
        </p:spPr>
      </p:pic>
    </p:spTree>
    <p:extLst>
      <p:ext uri="{BB962C8B-B14F-4D97-AF65-F5344CB8AC3E}">
        <p14:creationId xmlns:p14="http://schemas.microsoft.com/office/powerpoint/2010/main" val="3629665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44986" y="1587392"/>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TextBox 8"/>
          <p:cNvSpPr txBox="1"/>
          <p:nvPr/>
        </p:nvSpPr>
        <p:spPr>
          <a:xfrm>
            <a:off x="166200" y="1352453"/>
            <a:ext cx="9334988" cy="2246769"/>
          </a:xfrm>
          <a:prstGeom prst="rect">
            <a:avLst/>
          </a:prstGeom>
          <a:noFill/>
        </p:spPr>
        <p:txBody>
          <a:bodyPr wrap="square" rtlCol="0">
            <a:spAutoFit/>
          </a:bodyPr>
          <a:lstStyle/>
          <a:p>
            <a:pPr algn="just"/>
            <a:r>
              <a:rPr lang="en-US" sz="2000" b="1" u="sng" dirty="0">
                <a:latin typeface="Times New Roman" panose="02020603050405020304" pitchFamily="18" charset="0"/>
                <a:cs typeface="Times New Roman" panose="02020603050405020304" pitchFamily="18" charset="0"/>
              </a:rPr>
              <a:t>WORKING PRINCIPLE OF 4S DIESEL ENGINE</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Exhaust Stroke : </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piston travelling from BDC to TDC pushes out the products of combustion.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exhaust valve is open and the intake valve is closed during this stroke.</a:t>
            </a:r>
            <a:endParaRPr lang="en-US" sz="2000" b="1" u="sng"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4"/>
          <a:stretch>
            <a:fillRect/>
          </a:stretch>
        </p:blipFill>
        <p:spPr>
          <a:xfrm>
            <a:off x="2959203" y="3834161"/>
            <a:ext cx="3706899" cy="2819609"/>
          </a:xfrm>
          <a:prstGeom prst="rect">
            <a:avLst/>
          </a:prstGeom>
        </p:spPr>
      </p:pic>
      <p:cxnSp>
        <p:nvCxnSpPr>
          <p:cNvPr id="15" name="Straight Arrow Connector 14"/>
          <p:cNvCxnSpPr/>
          <p:nvPr/>
        </p:nvCxnSpPr>
        <p:spPr>
          <a:xfrm flipH="1">
            <a:off x="5399236" y="5326551"/>
            <a:ext cx="857709" cy="5810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 name="Picture 1"/>
          <p:cNvPicPr>
            <a:picLocks noChangeAspect="1"/>
          </p:cNvPicPr>
          <p:nvPr/>
        </p:nvPicPr>
        <p:blipFill>
          <a:blip r:embed="rId5"/>
          <a:stretch>
            <a:fillRect/>
          </a:stretch>
        </p:blipFill>
        <p:spPr>
          <a:xfrm>
            <a:off x="9022274" y="1899146"/>
            <a:ext cx="2213679" cy="4415457"/>
          </a:xfrm>
          <a:prstGeom prst="rect">
            <a:avLst/>
          </a:prstGeom>
        </p:spPr>
      </p:pic>
    </p:spTree>
    <p:extLst>
      <p:ext uri="{BB962C8B-B14F-4D97-AF65-F5344CB8AC3E}">
        <p14:creationId xmlns:p14="http://schemas.microsoft.com/office/powerpoint/2010/main" val="6669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46758" cy="40011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COMPARISON OF PETROL AND DIESEL ENGINES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4" name="Table 3"/>
          <p:cNvGraphicFramePr>
            <a:graphicFrameLocks noGrp="1"/>
          </p:cNvGraphicFramePr>
          <p:nvPr>
            <p:extLst/>
          </p:nvPr>
        </p:nvGraphicFramePr>
        <p:xfrm>
          <a:off x="785813" y="1743889"/>
          <a:ext cx="10815637" cy="4928374"/>
        </p:xfrm>
        <a:graphic>
          <a:graphicData uri="http://schemas.openxmlformats.org/drawingml/2006/table">
            <a:tbl>
              <a:tblPr firstRow="1" bandRow="1">
                <a:tableStyleId>{5940675A-B579-460E-94D1-54222C63F5DA}</a:tableStyleId>
              </a:tblPr>
              <a:tblGrid>
                <a:gridCol w="2631071">
                  <a:extLst>
                    <a:ext uri="{9D8B030D-6E8A-4147-A177-3AD203B41FA5}">
                      <a16:colId xmlns:a16="http://schemas.microsoft.com/office/drawing/2014/main" val="20000"/>
                    </a:ext>
                  </a:extLst>
                </a:gridCol>
                <a:gridCol w="4099737">
                  <a:extLst>
                    <a:ext uri="{9D8B030D-6E8A-4147-A177-3AD203B41FA5}">
                      <a16:colId xmlns:a16="http://schemas.microsoft.com/office/drawing/2014/main" val="20001"/>
                    </a:ext>
                  </a:extLst>
                </a:gridCol>
                <a:gridCol w="4084829">
                  <a:extLst>
                    <a:ext uri="{9D8B030D-6E8A-4147-A177-3AD203B41FA5}">
                      <a16:colId xmlns:a16="http://schemas.microsoft.com/office/drawing/2014/main" val="20002"/>
                    </a:ext>
                  </a:extLst>
                </a:gridCol>
              </a:tblGrid>
              <a:tr h="930748">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Petrol Engine (SI Engine)</a:t>
                      </a:r>
                      <a:endParaRPr lang="en-US" sz="20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Diesel Engine (CI Engine)</a:t>
                      </a:r>
                      <a:endParaRPr lang="en-US" sz="2000" b="1" dirty="0">
                        <a:latin typeface="Times New Roman" panose="02020603050405020304" pitchFamily="18" charset="0"/>
                        <a:cs typeface="Times New Roman" panose="02020603050405020304" pitchFamily="18" charset="0"/>
                      </a:endParaRPr>
                    </a:p>
                    <a:p>
                      <a:pPr algn="ct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30748">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Basic cycle</a:t>
                      </a:r>
                      <a:endParaRPr lang="en-US" sz="2000" b="1" dirty="0">
                        <a:latin typeface="Times New Roman" panose="02020603050405020304" pitchFamily="18" charset="0"/>
                        <a:cs typeface="Times New Roman" panose="02020603050405020304" pitchFamily="18" charset="0"/>
                      </a:endParaRPr>
                    </a:p>
                  </a:txBody>
                  <a:tcPr/>
                </a:tc>
                <a:tc>
                  <a:txBody>
                    <a:bodyPr/>
                    <a:lstStyle/>
                    <a:p>
                      <a:pPr algn="just"/>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Works on </a:t>
                      </a: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Otto</a:t>
                      </a:r>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cycle</a:t>
                      </a:r>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or constant volume heat addition cycle.</a:t>
                      </a:r>
                      <a:endParaRPr lang="en-US" sz="2000" dirty="0">
                        <a:latin typeface="Times New Roman" panose="02020603050405020304" pitchFamily="18" charset="0"/>
                        <a:cs typeface="Times New Roman" panose="02020603050405020304" pitchFamily="18" charset="0"/>
                      </a:endParaRPr>
                    </a:p>
                  </a:txBody>
                  <a:tcPr/>
                </a:tc>
                <a:tc>
                  <a:txBody>
                    <a:bodyPr/>
                    <a:lstStyle/>
                    <a:p>
                      <a:pPr algn="just"/>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Works on </a:t>
                      </a: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Diesel</a:t>
                      </a:r>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a:t>
                      </a: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cycle</a:t>
                      </a:r>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 or constant pressure heat addition cycle.</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212792">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Fuel</a:t>
                      </a:r>
                      <a:endParaRPr lang="en-US" sz="2000" b="1" dirty="0">
                        <a:latin typeface="Times New Roman" panose="02020603050405020304" pitchFamily="18" charset="0"/>
                        <a:cs typeface="Times New Roman" panose="02020603050405020304" pitchFamily="18" charset="0"/>
                      </a:endParaRPr>
                    </a:p>
                  </a:txBody>
                  <a:tcPr/>
                </a:tc>
                <a:tc>
                  <a:txBody>
                    <a:bodyPr/>
                    <a:lstStyle/>
                    <a:p>
                      <a:pPr algn="l"/>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Petrol, a highly volatile</a:t>
                      </a:r>
                    </a:p>
                    <a:p>
                      <a:pPr algn="l"/>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fuel. Self-ignition temperature is high.</a:t>
                      </a:r>
                      <a:endParaRPr lang="en-US" sz="2000" dirty="0">
                        <a:latin typeface="Times New Roman" panose="02020603050405020304" pitchFamily="18" charset="0"/>
                        <a:cs typeface="Times New Roman" panose="02020603050405020304" pitchFamily="18" charset="0"/>
                      </a:endParaRPr>
                    </a:p>
                  </a:txBody>
                  <a:tcPr/>
                </a:tc>
                <a:tc>
                  <a:txBody>
                    <a:bodyPr/>
                    <a:lstStyle/>
                    <a:p>
                      <a:pPr algn="l"/>
                      <a:r>
                        <a:rPr lang="it-IT"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Diesel oil, a non-volatile fuel. </a:t>
                      </a:r>
                      <a:r>
                        <a:rPr lang="en-US" sz="2000" b="0" i="0" u="none" strike="noStrike" kern="1200" baseline="0" dirty="0">
                          <a:solidFill>
                            <a:schemeClr val="tx1"/>
                          </a:solidFill>
                          <a:latin typeface="Times New Roman" panose="02020603050405020304" pitchFamily="18" charset="0"/>
                          <a:ea typeface="+mn-ea"/>
                          <a:cs typeface="Times New Roman" panose="02020603050405020304" pitchFamily="18" charset="0"/>
                        </a:rPr>
                        <a:t>Self-ignition temperature is comparatively low.</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1854086">
                <a:tc>
                  <a:txBody>
                    <a:bodyPr/>
                    <a:lstStyle/>
                    <a:p>
                      <a:pPr algn="ctr"/>
                      <a:r>
                        <a:rPr lang="en-US" sz="2000" b="1" dirty="0">
                          <a:latin typeface="Times New Roman" panose="02020603050405020304" pitchFamily="18" charset="0"/>
                          <a:cs typeface="Times New Roman" panose="02020603050405020304" pitchFamily="18" charset="0"/>
                        </a:rPr>
                        <a:t>Introduction of</a:t>
                      </a:r>
                    </a:p>
                    <a:p>
                      <a:pPr algn="ctr"/>
                      <a:r>
                        <a:rPr lang="en-US" sz="2000" b="1" dirty="0">
                          <a:latin typeface="Times New Roman" panose="02020603050405020304" pitchFamily="18" charset="0"/>
                          <a:cs typeface="Times New Roman" panose="02020603050405020304" pitchFamily="18" charset="0"/>
                        </a:rPr>
                        <a:t>fuel</a:t>
                      </a:r>
                    </a:p>
                  </a:txBody>
                  <a:tcPr/>
                </a:tc>
                <a:tc>
                  <a:txBody>
                    <a:bodyPr/>
                    <a:lstStyle/>
                    <a:p>
                      <a:pPr algn="l"/>
                      <a:r>
                        <a:rPr lang="en-US" sz="2000" dirty="0">
                          <a:latin typeface="Times New Roman" panose="02020603050405020304" pitchFamily="18" charset="0"/>
                          <a:cs typeface="Times New Roman" panose="02020603050405020304" pitchFamily="18" charset="0"/>
                        </a:rPr>
                        <a:t>A gaseous mixture of fuel-air</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introduced during the suction</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stroke. A carburettor</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an ignition system are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necessary. Modern engines</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have petrol injection</a:t>
                      </a:r>
                    </a:p>
                  </a:txBody>
                  <a:tcPr/>
                </a:tc>
                <a:tc>
                  <a:txBody>
                    <a:bodyPr/>
                    <a:lstStyle/>
                    <a:p>
                      <a:pPr algn="l"/>
                      <a:r>
                        <a:rPr lang="en-US" sz="2000" dirty="0">
                          <a:latin typeface="Times New Roman" panose="02020603050405020304" pitchFamily="18" charset="0"/>
                          <a:cs typeface="Times New Roman" panose="02020603050405020304" pitchFamily="18" charset="0"/>
                        </a:rPr>
                        <a:t>Fuel is injected directly into</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combustion chamber at</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high pressure at the end of</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compression stroke. A</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fuel pump and injector are</a:t>
                      </a:r>
                    </a:p>
                    <a:p>
                      <a:pPr algn="l"/>
                      <a:r>
                        <a:rPr lang="en-US" sz="2000" dirty="0">
                          <a:latin typeface="Times New Roman" panose="02020603050405020304" pitchFamily="18" charset="0"/>
                          <a:cs typeface="Times New Roman" panose="02020603050405020304" pitchFamily="18" charset="0"/>
                        </a:rPr>
                        <a:t>necessary.</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8707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46758" cy="40011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COMPARISON OF PETROL AND DIESEL ENGINES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4" name="Table 3"/>
          <p:cNvGraphicFramePr>
            <a:graphicFrameLocks noGrp="1"/>
          </p:cNvGraphicFramePr>
          <p:nvPr>
            <p:extLst/>
          </p:nvPr>
        </p:nvGraphicFramePr>
        <p:xfrm>
          <a:off x="785813" y="1743889"/>
          <a:ext cx="10815637" cy="4728349"/>
        </p:xfrm>
        <a:graphic>
          <a:graphicData uri="http://schemas.openxmlformats.org/drawingml/2006/table">
            <a:tbl>
              <a:tblPr firstRow="1" bandRow="1">
                <a:tableStyleId>{5940675A-B579-460E-94D1-54222C63F5DA}</a:tableStyleId>
              </a:tblPr>
              <a:tblGrid>
                <a:gridCol w="2631071">
                  <a:extLst>
                    <a:ext uri="{9D8B030D-6E8A-4147-A177-3AD203B41FA5}">
                      <a16:colId xmlns:a16="http://schemas.microsoft.com/office/drawing/2014/main" val="20000"/>
                    </a:ext>
                  </a:extLst>
                </a:gridCol>
                <a:gridCol w="4099737">
                  <a:extLst>
                    <a:ext uri="{9D8B030D-6E8A-4147-A177-3AD203B41FA5}">
                      <a16:colId xmlns:a16="http://schemas.microsoft.com/office/drawing/2014/main" val="20001"/>
                    </a:ext>
                  </a:extLst>
                </a:gridCol>
                <a:gridCol w="4084829">
                  <a:extLst>
                    <a:ext uri="{9D8B030D-6E8A-4147-A177-3AD203B41FA5}">
                      <a16:colId xmlns:a16="http://schemas.microsoft.com/office/drawing/2014/main" val="20002"/>
                    </a:ext>
                  </a:extLst>
                </a:gridCol>
              </a:tblGrid>
              <a:tr h="930748">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Petrol Engine (SI Engine)</a:t>
                      </a:r>
                      <a:endParaRPr lang="en-US" sz="20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Diesel Engine (CI Engine)</a:t>
                      </a:r>
                      <a:endParaRPr lang="en-US" sz="2000" b="1" dirty="0">
                        <a:latin typeface="Times New Roman" panose="02020603050405020304" pitchFamily="18" charset="0"/>
                        <a:cs typeface="Times New Roman" panose="02020603050405020304" pitchFamily="18" charset="0"/>
                      </a:endParaRPr>
                    </a:p>
                    <a:p>
                      <a:pPr algn="ct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30748">
                <a:tc>
                  <a:txBody>
                    <a:bodyPr/>
                    <a:lstStyle/>
                    <a:p>
                      <a:pPr algn="ctr"/>
                      <a:r>
                        <a:rPr lang="en-US" sz="2000" b="1" dirty="0">
                          <a:latin typeface="Times New Roman" panose="02020603050405020304" pitchFamily="18" charset="0"/>
                          <a:cs typeface="Times New Roman" panose="02020603050405020304" pitchFamily="18" charset="0"/>
                        </a:rPr>
                        <a:t>Ignition</a:t>
                      </a:r>
                    </a:p>
                  </a:txBody>
                  <a:tcPr/>
                </a:tc>
                <a:tc>
                  <a:txBody>
                    <a:bodyPr/>
                    <a:lstStyle/>
                    <a:p>
                      <a:pPr algn="just"/>
                      <a:r>
                        <a:rPr lang="en-US" sz="2000" dirty="0">
                          <a:latin typeface="Times New Roman" panose="02020603050405020304" pitchFamily="18" charset="0"/>
                          <a:cs typeface="Times New Roman" panose="02020603050405020304" pitchFamily="18" charset="0"/>
                        </a:rPr>
                        <a:t>Requires an ignition system</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with spark plug in the combustion</a:t>
                      </a:r>
                      <a:r>
                        <a:rPr lang="en-US" sz="2000" baseline="0" dirty="0">
                          <a:latin typeface="Times New Roman" panose="02020603050405020304" pitchFamily="18" charset="0"/>
                          <a:cs typeface="Times New Roman" panose="02020603050405020304" pitchFamily="18" charset="0"/>
                        </a:rPr>
                        <a:t> c</a:t>
                      </a:r>
                      <a:r>
                        <a:rPr lang="en-US" sz="2000" dirty="0">
                          <a:latin typeface="Times New Roman" panose="02020603050405020304" pitchFamily="18" charset="0"/>
                          <a:cs typeface="Times New Roman" panose="02020603050405020304" pitchFamily="18" charset="0"/>
                        </a:rPr>
                        <a:t>hamber.</a:t>
                      </a:r>
                    </a:p>
                  </a:txBody>
                  <a:tcPr/>
                </a:tc>
                <a:tc>
                  <a:txBody>
                    <a:bodyPr/>
                    <a:lstStyle/>
                    <a:p>
                      <a:pPr algn="just"/>
                      <a:r>
                        <a:rPr lang="en-US" sz="2000" dirty="0">
                          <a:latin typeface="Times New Roman" panose="02020603050405020304" pitchFamily="18" charset="0"/>
                          <a:cs typeface="Times New Roman" panose="02020603050405020304" pitchFamily="18" charset="0"/>
                        </a:rPr>
                        <a:t>Self-ignition occurs due to</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high temperature of air because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of the high compression.</a:t>
                      </a:r>
                    </a:p>
                  </a:txBody>
                  <a:tcPr/>
                </a:tc>
                <a:extLst>
                  <a:ext uri="{0D108BD9-81ED-4DB2-BD59-A6C34878D82A}">
                    <a16:rowId xmlns:a16="http://schemas.microsoft.com/office/drawing/2014/main" val="10001"/>
                  </a:ext>
                </a:extLst>
              </a:tr>
              <a:tr h="877236">
                <a:tc>
                  <a:txBody>
                    <a:bodyPr/>
                    <a:lstStyle/>
                    <a:p>
                      <a:pPr algn="ctr"/>
                      <a:r>
                        <a:rPr lang="en-US" sz="2000" b="1" dirty="0">
                          <a:latin typeface="Times New Roman" panose="02020603050405020304" pitchFamily="18" charset="0"/>
                          <a:cs typeface="Times New Roman" panose="02020603050405020304" pitchFamily="18" charset="0"/>
                        </a:rPr>
                        <a:t>Compression</a:t>
                      </a:r>
                    </a:p>
                    <a:p>
                      <a:pPr algn="ctr"/>
                      <a:r>
                        <a:rPr lang="en-US" sz="2000" b="1" dirty="0">
                          <a:latin typeface="Times New Roman" panose="02020603050405020304" pitchFamily="18" charset="0"/>
                          <a:cs typeface="Times New Roman" panose="02020603050405020304" pitchFamily="18" charset="0"/>
                        </a:rPr>
                        <a:t>ratio</a:t>
                      </a:r>
                    </a:p>
                  </a:txBody>
                  <a:tcPr/>
                </a:tc>
                <a:tc>
                  <a:txBody>
                    <a:bodyPr/>
                    <a:lstStyle/>
                    <a:p>
                      <a:pPr algn="l"/>
                      <a:r>
                        <a:rPr lang="en-US" sz="2000" dirty="0">
                          <a:latin typeface="Times New Roman" panose="02020603050405020304" pitchFamily="18" charset="0"/>
                          <a:cs typeface="Times New Roman" panose="02020603050405020304" pitchFamily="18" charset="0"/>
                        </a:rPr>
                        <a:t>6 to 10. Upper limit is fixed</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by</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antiknock quality of the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fuel.</a:t>
                      </a:r>
                    </a:p>
                  </a:txBody>
                  <a:tcPr/>
                </a:tc>
                <a:tc>
                  <a:txBody>
                    <a:bodyPr/>
                    <a:lstStyle/>
                    <a:p>
                      <a:pPr algn="l"/>
                      <a:r>
                        <a:rPr lang="en-US" sz="2000" dirty="0">
                          <a:latin typeface="Times New Roman" panose="02020603050405020304" pitchFamily="18" charset="0"/>
                          <a:cs typeface="Times New Roman" panose="02020603050405020304" pitchFamily="18" charset="0"/>
                        </a:rPr>
                        <a:t>16 to 20. Upper limit is limited</a:t>
                      </a:r>
                    </a:p>
                    <a:p>
                      <a:pPr algn="l"/>
                      <a:r>
                        <a:rPr lang="en-US" sz="2000" dirty="0">
                          <a:latin typeface="Times New Roman" panose="02020603050405020304" pitchFamily="18" charset="0"/>
                          <a:cs typeface="Times New Roman" panose="02020603050405020304" pitchFamily="18" charset="0"/>
                        </a:rPr>
                        <a:t>by weight increase of the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engine.</a:t>
                      </a:r>
                    </a:p>
                  </a:txBody>
                  <a:tcPr/>
                </a:tc>
                <a:extLst>
                  <a:ext uri="{0D108BD9-81ED-4DB2-BD59-A6C34878D82A}">
                    <a16:rowId xmlns:a16="http://schemas.microsoft.com/office/drawing/2014/main" val="10002"/>
                  </a:ext>
                </a:extLst>
              </a:tr>
              <a:tr h="885825">
                <a:tc>
                  <a:txBody>
                    <a:bodyPr/>
                    <a:lstStyle/>
                    <a:p>
                      <a:pPr algn="ctr"/>
                      <a:r>
                        <a:rPr lang="en-US" sz="2000" b="1" dirty="0">
                          <a:latin typeface="Times New Roman" panose="02020603050405020304" pitchFamily="18" charset="0"/>
                          <a:cs typeface="Times New Roman" panose="02020603050405020304" pitchFamily="18" charset="0"/>
                        </a:rPr>
                        <a:t>Speed</a:t>
                      </a:r>
                    </a:p>
                  </a:txBody>
                  <a:tcPr/>
                </a:tc>
                <a:tc>
                  <a:txBody>
                    <a:bodyPr/>
                    <a:lstStyle/>
                    <a:p>
                      <a:pPr algn="l"/>
                      <a:r>
                        <a:rPr lang="en-US" sz="2000" dirty="0">
                          <a:latin typeface="Times New Roman" panose="02020603050405020304" pitchFamily="18" charset="0"/>
                          <a:cs typeface="Times New Roman" panose="02020603050405020304" pitchFamily="18" charset="0"/>
                        </a:rPr>
                        <a:t>Due to light weight</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they are high speed engines.</a:t>
                      </a:r>
                    </a:p>
                  </a:txBody>
                  <a:tcPr/>
                </a:tc>
                <a:tc>
                  <a:txBody>
                    <a:bodyPr/>
                    <a:lstStyle/>
                    <a:p>
                      <a:pPr algn="l"/>
                      <a:r>
                        <a:rPr lang="en-US" sz="2000" dirty="0">
                          <a:latin typeface="Times New Roman" panose="02020603050405020304" pitchFamily="18" charset="0"/>
                          <a:cs typeface="Times New Roman" panose="02020603050405020304" pitchFamily="18" charset="0"/>
                        </a:rPr>
                        <a:t>Due to heavy weight they are low speed</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engines.</a:t>
                      </a:r>
                    </a:p>
                  </a:txBody>
                  <a:tcPr/>
                </a:tc>
                <a:extLst>
                  <a:ext uri="{0D108BD9-81ED-4DB2-BD59-A6C34878D82A}">
                    <a16:rowId xmlns:a16="http://schemas.microsoft.com/office/drawing/2014/main" val="10003"/>
                  </a:ext>
                </a:extLst>
              </a:tr>
              <a:tr h="1028700">
                <a:tc>
                  <a:txBody>
                    <a:bodyPr/>
                    <a:lstStyle/>
                    <a:p>
                      <a:pPr algn="ctr"/>
                      <a:r>
                        <a:rPr lang="en-US" sz="2000" b="1" dirty="0">
                          <a:latin typeface="Times New Roman" panose="02020603050405020304" pitchFamily="18" charset="0"/>
                          <a:cs typeface="Times New Roman" panose="02020603050405020304" pitchFamily="18" charset="0"/>
                        </a:rPr>
                        <a:t>Thermal</a:t>
                      </a:r>
                    </a:p>
                    <a:p>
                      <a:pPr algn="ctr"/>
                      <a:r>
                        <a:rPr lang="en-US" sz="2000" b="1" dirty="0">
                          <a:latin typeface="Times New Roman" panose="02020603050405020304" pitchFamily="18" charset="0"/>
                          <a:cs typeface="Times New Roman" panose="02020603050405020304" pitchFamily="18" charset="0"/>
                        </a:rPr>
                        <a:t>efficiency</a:t>
                      </a:r>
                    </a:p>
                  </a:txBody>
                  <a:tcPr/>
                </a:tc>
                <a:tc>
                  <a:txBody>
                    <a:bodyPr/>
                    <a:lstStyle/>
                    <a:p>
                      <a:pPr algn="l"/>
                      <a:r>
                        <a:rPr lang="en-US" sz="2000" dirty="0">
                          <a:latin typeface="Times New Roman" panose="02020603050405020304" pitchFamily="18" charset="0"/>
                          <a:cs typeface="Times New Roman" panose="02020603050405020304" pitchFamily="18" charset="0"/>
                        </a:rPr>
                        <a:t>Because of the lower CR,</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maximum value of thermal</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efficiency that can be obtained</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lower.</a:t>
                      </a:r>
                    </a:p>
                  </a:txBody>
                  <a:tcPr/>
                </a:tc>
                <a:tc>
                  <a:txBody>
                    <a:bodyPr/>
                    <a:lstStyle/>
                    <a:p>
                      <a:pPr algn="l"/>
                      <a:r>
                        <a:rPr lang="en-US" sz="2000" dirty="0">
                          <a:latin typeface="Times New Roman" panose="02020603050405020304" pitchFamily="18" charset="0"/>
                          <a:cs typeface="Times New Roman" panose="02020603050405020304" pitchFamily="18" charset="0"/>
                        </a:rPr>
                        <a:t>Because of higher CR, the</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maximum value of thermal</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efficiency that can be obtained</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higher.</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7989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Concept of continuum</a:t>
            </a:r>
          </a:p>
        </p:txBody>
      </p:sp>
      <p:pic>
        <p:nvPicPr>
          <p:cNvPr id="4" name="Picture 3"/>
          <p:cNvPicPr>
            <a:picLocks noChangeAspect="1"/>
          </p:cNvPicPr>
          <p:nvPr/>
        </p:nvPicPr>
        <p:blipFill>
          <a:blip r:embed="rId3"/>
          <a:stretch>
            <a:fillRect/>
          </a:stretch>
        </p:blipFill>
        <p:spPr>
          <a:xfrm>
            <a:off x="243292" y="1985982"/>
            <a:ext cx="9817644" cy="3344056"/>
          </a:xfrm>
          <a:prstGeom prst="rect">
            <a:avLst/>
          </a:prstGeom>
        </p:spPr>
      </p:pic>
      <p:sp>
        <p:nvSpPr>
          <p:cNvPr id="2" name="Rectangle 1">
            <a:extLst>
              <a:ext uri="{FF2B5EF4-FFF2-40B4-BE49-F238E27FC236}">
                <a16:creationId xmlns:a16="http://schemas.microsoft.com/office/drawing/2014/main" id="{0FDA404E-08ED-45E7-8DD3-5BF74A8E0C93}"/>
              </a:ext>
            </a:extLst>
          </p:cNvPr>
          <p:cNvSpPr/>
          <p:nvPr/>
        </p:nvSpPr>
        <p:spPr>
          <a:xfrm>
            <a:off x="393111" y="4982171"/>
            <a:ext cx="9228561" cy="1323439"/>
          </a:xfrm>
          <a:prstGeom prst="rect">
            <a:avLst/>
          </a:prstGeom>
        </p:spPr>
        <p:txBody>
          <a:bodyPr wrap="square">
            <a:spAutoFit/>
          </a:bodyPr>
          <a:lstStyle/>
          <a:p>
            <a:pPr marL="285750" indent="-285750">
              <a:buFont typeface="Arial" panose="020B0604020202020204" pitchFamily="34" charset="0"/>
              <a:buChar char="•"/>
            </a:pPr>
            <a:r>
              <a:rPr lang="en-US" sz="2000" b="1" dirty="0"/>
              <a:t>Any material, solid, liquid or gas is composed of billions of individual molecules, in a very small region, separated by empty spaces in between them. The continuum assumption considers that matter is continuously distributed and fills the entire region of the space it occupies.</a:t>
            </a:r>
            <a:endParaRPr lang="en-IN" sz="2000" b="1" dirty="0"/>
          </a:p>
        </p:txBody>
      </p:sp>
    </p:spTree>
    <p:extLst>
      <p:ext uri="{BB962C8B-B14F-4D97-AF65-F5344CB8AC3E}">
        <p14:creationId xmlns:p14="http://schemas.microsoft.com/office/powerpoint/2010/main" val="52182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46758" cy="40011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COMPARISON OF PETROL AND DIESEL ENGINES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4" name="Table 3"/>
          <p:cNvGraphicFramePr>
            <a:graphicFrameLocks noGrp="1"/>
          </p:cNvGraphicFramePr>
          <p:nvPr>
            <p:extLst/>
          </p:nvPr>
        </p:nvGraphicFramePr>
        <p:xfrm>
          <a:off x="785813" y="2501127"/>
          <a:ext cx="10815637" cy="1861496"/>
        </p:xfrm>
        <a:graphic>
          <a:graphicData uri="http://schemas.openxmlformats.org/drawingml/2006/table">
            <a:tbl>
              <a:tblPr firstRow="1" bandRow="1">
                <a:tableStyleId>{5940675A-B579-460E-94D1-54222C63F5DA}</a:tableStyleId>
              </a:tblPr>
              <a:tblGrid>
                <a:gridCol w="2631071">
                  <a:extLst>
                    <a:ext uri="{9D8B030D-6E8A-4147-A177-3AD203B41FA5}">
                      <a16:colId xmlns:a16="http://schemas.microsoft.com/office/drawing/2014/main" val="20000"/>
                    </a:ext>
                  </a:extLst>
                </a:gridCol>
                <a:gridCol w="4099737">
                  <a:extLst>
                    <a:ext uri="{9D8B030D-6E8A-4147-A177-3AD203B41FA5}">
                      <a16:colId xmlns:a16="http://schemas.microsoft.com/office/drawing/2014/main" val="20001"/>
                    </a:ext>
                  </a:extLst>
                </a:gridCol>
                <a:gridCol w="4084829">
                  <a:extLst>
                    <a:ext uri="{9D8B030D-6E8A-4147-A177-3AD203B41FA5}">
                      <a16:colId xmlns:a16="http://schemas.microsoft.com/office/drawing/2014/main" val="20002"/>
                    </a:ext>
                  </a:extLst>
                </a:gridCol>
              </a:tblGrid>
              <a:tr h="930748">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Description</a:t>
                      </a:r>
                      <a:endParaRPr lang="en-US" sz="2000" b="1" dirty="0">
                        <a:latin typeface="Times New Roman" panose="02020603050405020304" pitchFamily="18" charset="0"/>
                        <a:cs typeface="Times New Roman" panose="02020603050405020304" pitchFamily="18" charset="0"/>
                      </a:endParaRPr>
                    </a:p>
                  </a:txBody>
                  <a:tcPr/>
                </a:tc>
                <a:tc>
                  <a:txBody>
                    <a:bodyPr/>
                    <a:lstStyle/>
                    <a:p>
                      <a:pPr algn="ct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Petrol Engine (SI Engine)</a:t>
                      </a:r>
                      <a:endParaRPr lang="en-US" sz="2000" b="1" dirty="0">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i="0" u="none" strike="noStrike" kern="1200" baseline="0" dirty="0">
                          <a:solidFill>
                            <a:schemeClr val="tx1"/>
                          </a:solidFill>
                          <a:latin typeface="Times New Roman" panose="02020603050405020304" pitchFamily="18" charset="0"/>
                          <a:ea typeface="+mn-ea"/>
                          <a:cs typeface="Times New Roman" panose="02020603050405020304" pitchFamily="18" charset="0"/>
                        </a:rPr>
                        <a:t>Diesel Engine (CI Engine)</a:t>
                      </a:r>
                      <a:endParaRPr lang="en-US" sz="2000" b="1" dirty="0">
                        <a:latin typeface="Times New Roman" panose="02020603050405020304" pitchFamily="18" charset="0"/>
                        <a:cs typeface="Times New Roman" panose="02020603050405020304" pitchFamily="18" charset="0"/>
                      </a:endParaRPr>
                    </a:p>
                    <a:p>
                      <a:pPr algn="ctr"/>
                      <a:endParaRPr 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930748">
                <a:tc>
                  <a:txBody>
                    <a:bodyPr/>
                    <a:lstStyle/>
                    <a:p>
                      <a:pPr algn="ctr"/>
                      <a:r>
                        <a:rPr lang="en-US" sz="2000" b="1" dirty="0">
                          <a:latin typeface="Times New Roman" panose="02020603050405020304" pitchFamily="18" charset="0"/>
                          <a:cs typeface="Times New Roman" panose="02020603050405020304" pitchFamily="18" charset="0"/>
                        </a:rPr>
                        <a:t>Weight</a:t>
                      </a:r>
                    </a:p>
                  </a:txBody>
                  <a:tcPr/>
                </a:tc>
                <a:tc>
                  <a:txBody>
                    <a:bodyPr/>
                    <a:lstStyle/>
                    <a:p>
                      <a:pPr algn="just"/>
                      <a:r>
                        <a:rPr lang="en-US" sz="2000" dirty="0">
                          <a:latin typeface="Times New Roman" panose="02020603050405020304" pitchFamily="18" charset="0"/>
                          <a:cs typeface="Times New Roman" panose="02020603050405020304" pitchFamily="18" charset="0"/>
                        </a:rPr>
                        <a:t>Lighter due to comparatively</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lower peak pressures.</a:t>
                      </a:r>
                    </a:p>
                  </a:txBody>
                  <a:tcPr/>
                </a:tc>
                <a:tc>
                  <a:txBody>
                    <a:bodyPr/>
                    <a:lstStyle/>
                    <a:p>
                      <a:pPr algn="just"/>
                      <a:r>
                        <a:rPr lang="en-US" sz="2000" dirty="0">
                          <a:latin typeface="Times New Roman" panose="02020603050405020304" pitchFamily="18" charset="0"/>
                          <a:cs typeface="Times New Roman" panose="02020603050405020304" pitchFamily="18" charset="0"/>
                        </a:rPr>
                        <a:t>Heavier due to comparatively</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higher peak pressures.</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03316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247249"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APPLICATIONS OF IC ENGINES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most important application of IC engines is in transport on land, sea and air. Other applications include industrial power plants and as prime movers for electric generators.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4S Petrol Engines: </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most important application of small four-stroke petrol engines is in automobiles. A typical automobile is powered by a four-stroke four cylinder engine developing an output in the range of 30-60 kW at a speed of about 4500 rpm.</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Another application of four-stroke petrol engine is in small pumping sets and mobile electric generating sets.</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Smaller aircrafts normally employ four-stroke gasoline (SI) radial engines.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85935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247249"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APPLICATIONS OF IC ENGINES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4S  Diesel Engines: </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four-stroke diesel engine is one of the most efficient and versatile prime movers. It is manufactured in sizes from 50 mm to more than 1000 mm of cylinder diameter and with engine speeds ranging from 100 to 4500 rpm while delivering outputs from 1 to 35000 kW.</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Small diesel engines are used in pump sets, construction machinery, air compressors, drilling rigs and many miscellaneous applications.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Tractors for agricultural application use about 30 kW diesel engines whereas jeeps, buses and trucks use 40 to 100 kW diesel engines.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Diesel engines are used both for mobile and stationary electric generating plants of varying capacities.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3437799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247249"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following factors are to be considered in evaluating the performance of an engine:</a:t>
            </a:r>
          </a:p>
          <a:p>
            <a:pPr algn="just"/>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Maximum power or torque</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(ii) </a:t>
            </a:r>
            <a:r>
              <a:rPr lang="en-US" sz="2000" b="1" dirty="0">
                <a:latin typeface="Times New Roman" panose="02020603050405020304" pitchFamily="18" charset="0"/>
                <a:cs typeface="Times New Roman" panose="02020603050405020304" pitchFamily="18" charset="0"/>
              </a:rPr>
              <a:t>Specific fuel consumption</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(iii) </a:t>
            </a:r>
            <a:r>
              <a:rPr lang="en-US" sz="2000" b="1" dirty="0">
                <a:latin typeface="Times New Roman" panose="02020603050405020304" pitchFamily="18" charset="0"/>
                <a:cs typeface="Times New Roman" panose="02020603050405020304" pitchFamily="18" charset="0"/>
              </a:rPr>
              <a:t>Reliability and durability</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Engine performance characteristics can be determined by the following two methods.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By using </a:t>
            </a:r>
            <a:r>
              <a:rPr lang="en-US" sz="2000" b="1" dirty="0">
                <a:latin typeface="Times New Roman" panose="02020603050405020304" pitchFamily="18" charset="0"/>
                <a:cs typeface="Times New Roman" panose="02020603050405020304" pitchFamily="18" charset="0"/>
              </a:rPr>
              <a:t>experimental results </a:t>
            </a:r>
            <a:r>
              <a:rPr lang="en-US" sz="2000" dirty="0">
                <a:latin typeface="Times New Roman" panose="02020603050405020304" pitchFamily="18" charset="0"/>
                <a:cs typeface="Times New Roman" panose="02020603050405020304" pitchFamily="18" charset="0"/>
              </a:rPr>
              <a:t>obtained from engine tests.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(ii) By </a:t>
            </a:r>
            <a:r>
              <a:rPr lang="en-US" sz="2000" b="1" dirty="0">
                <a:latin typeface="Times New Roman" panose="02020603050405020304" pitchFamily="18" charset="0"/>
                <a:cs typeface="Times New Roman" panose="02020603050405020304" pitchFamily="18" charset="0"/>
              </a:rPr>
              <a:t>analytical calculation </a:t>
            </a:r>
            <a:r>
              <a:rPr lang="en-US" sz="2000" dirty="0">
                <a:latin typeface="Times New Roman" panose="02020603050405020304" pitchFamily="18" charset="0"/>
                <a:cs typeface="Times New Roman" panose="02020603050405020304" pitchFamily="18" charset="0"/>
              </a:rPr>
              <a:t>based on theoretical data.</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3855451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247249"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Engine Power</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energy flow through the engine is expressed in three distinct terms. They are indicated power, IP, friction power FP and brake power, BP.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Indicated power can be computed from the measurement of forces in the cylinder and brake power may be computed from the measurement of forces at the crankshaft of the engine.  Friction power can be calculated with the above two values.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514350" indent="-514350" algn="just">
              <a:buAutoNum type="romanLcParenR"/>
            </a:pPr>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140903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047225" cy="224676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ii) </a:t>
            </a:r>
            <a:r>
              <a:rPr lang="en-IN" sz="2000" b="1" u="sng" dirty="0">
                <a:latin typeface="Times New Roman" panose="02020603050405020304" pitchFamily="18" charset="0"/>
                <a:cs typeface="Times New Roman" panose="02020603050405020304" pitchFamily="18" charset="0"/>
              </a:rPr>
              <a:t>Indicated Power</a:t>
            </a:r>
            <a:r>
              <a:rPr lang="en-IN" sz="2000" b="1" dirty="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The power developed inside the cylinder of the engine is called the indicated power (IP).</a:t>
            </a:r>
          </a:p>
          <a:p>
            <a:pPr algn="just"/>
            <a:endParaRPr lang="en-I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564945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0047225" cy="788555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b="1" u="sng"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iii) </a:t>
                </a:r>
                <a:r>
                  <a:rPr lang="en-IN" sz="2000" b="1" u="sng" dirty="0">
                    <a:latin typeface="Times New Roman" panose="02020603050405020304" pitchFamily="18" charset="0"/>
                    <a:cs typeface="Times New Roman" panose="02020603050405020304" pitchFamily="18" charset="0"/>
                  </a:rPr>
                  <a:t>Brake Power</a:t>
                </a:r>
                <a:r>
                  <a:rPr lang="en-IN" sz="2000" b="1"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It is the net power available at the crank shaft of the engine for performing useful work (BP).</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always less than indicated power since a part of the power developed in the engine cylinder is used to overcome the frictional losses at different moving parts of the engine.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Brake power of an engine can be determined by a brake of some kind applied to the brake pulley of the engine. The arrangement used for determination of BP of the engine is known as dynamometer. Usually, </a:t>
                </a:r>
                <a:r>
                  <a:rPr lang="en-US" sz="2000" b="1" dirty="0">
                    <a:latin typeface="Times New Roman" panose="02020603050405020304" pitchFamily="18" charset="0"/>
                    <a:cs typeface="Times New Roman" panose="02020603050405020304" pitchFamily="18" charset="0"/>
                  </a:rPr>
                  <a:t>rope brake dynamometer</a:t>
                </a:r>
                <a:r>
                  <a:rPr lang="en-US" sz="2000" dirty="0">
                    <a:latin typeface="Times New Roman" panose="02020603050405020304" pitchFamily="18" charset="0"/>
                    <a:cs typeface="Times New Roman" panose="02020603050405020304" pitchFamily="18" charset="0"/>
                  </a:rPr>
                  <a:t> is used for this purpose. </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BP is given by,</a:t>
                </a:r>
                <a:r>
                  <a:rPr lang="en-IN" dirty="0">
                    <a:ea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endParaRPr lang="en-IN" i="1" dirty="0">
                  <a:latin typeface="Cambria Math" panose="02040503050406030204" pitchFamily="18" charset="0"/>
                  <a:ea typeface="Times New Roman" panose="02020603050405020304" pitchFamily="18" charset="0"/>
                  <a:cs typeface="Times New Roman" panose="02020603050405020304" pitchFamily="18" charset="0"/>
                </a:endParaRPr>
              </a:p>
              <a:p>
                <a:r>
                  <a:rPr lang="en-IN" i="1" dirty="0">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𝐵𝑃</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latin typeface="Cambria Math" panose="02040503050406030204" pitchFamily="18" charset="0"/>
                            <a:ea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2</m:t>
                        </m:r>
                        <m:r>
                          <a:rPr lang="en-IN" sz="2000" i="1">
                            <a:latin typeface="Cambria Math" panose="02040503050406030204" pitchFamily="18" charset="0"/>
                            <a:ea typeface="Times New Roman" panose="02020603050405020304" pitchFamily="18" charset="0"/>
                            <a:cs typeface="Times New Roman" panose="02020603050405020304" pitchFamily="18" charset="0"/>
                          </a:rPr>
                          <m:t>𝜋</m:t>
                        </m:r>
                        <m:r>
                          <a:rPr lang="en-IN" sz="2000" i="1">
                            <a:latin typeface="Cambria Math" panose="02040503050406030204" pitchFamily="18" charset="0"/>
                            <a:ea typeface="Times New Roman" panose="02020603050405020304" pitchFamily="18" charset="0"/>
                            <a:cs typeface="Times New Roman" panose="02020603050405020304" pitchFamily="18" charset="0"/>
                          </a:rPr>
                          <m:t>𝑁𝑇</m:t>
                        </m:r>
                      </m:num>
                      <m:den>
                        <m:r>
                          <a:rPr lang="en-IN" sz="2000" i="1">
                            <a:latin typeface="Cambria Math" panose="02040503050406030204" pitchFamily="18" charset="0"/>
                            <a:ea typeface="Times New Roman" panose="02020603050405020304" pitchFamily="18" charset="0"/>
                            <a:cs typeface="Times New Roman" panose="02020603050405020304" pitchFamily="18" charset="0"/>
                          </a:rPr>
                          <m:t>60</m:t>
                        </m:r>
                        <m:r>
                          <a:rPr lang="en-IN" sz="2000" i="1" smtClean="0">
                            <a:latin typeface="Cambria Math" panose="02040503050406030204" pitchFamily="18" charset="0"/>
                            <a:ea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ea typeface="Cambria Math" panose="02040503050406030204" pitchFamily="18" charset="0"/>
                            <a:cs typeface="Times New Roman" panose="02020603050405020304" pitchFamily="18" charset="0"/>
                          </a:rPr>
                          <m:t>1000</m:t>
                        </m:r>
                      </m:den>
                    </m:f>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𝑒𝑥𝑝𝑟𝑒𝑠𝑠𝑒𝑑</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𝑖𝑛</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𝑘𝑊</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m:t>
                    </m:r>
                  </m:oMath>
                </a14:m>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Calibri" panose="020F0502020204030204" pitchFamily="34" charset="0"/>
                    <a:ea typeface="Times New Roman" panose="02020603050405020304" pitchFamily="18" charset="0"/>
                    <a:cs typeface="Times New Roman" panose="02020603050405020304" pitchFamily="18" charset="0"/>
                  </a:rPr>
                  <a:t>	</a:t>
                </a:r>
                <a:br>
                  <a:rPr lang="en-IN" dirty="0">
                    <a:latin typeface="Calibri" panose="020F0502020204030204" pitchFamily="34" charset="0"/>
                    <a:ea typeface="Times New Roman" panose="02020603050405020304" pitchFamily="18" charset="0"/>
                    <a:cs typeface="Times New Roman" panose="02020603050405020304" pitchFamily="18" charset="0"/>
                  </a:rPr>
                </a:br>
                <a:r>
                  <a:rPr lang="en-IN" sz="2000" dirty="0">
                    <a:latin typeface="Times New Roman" panose="02020603050405020304" pitchFamily="18" charset="0"/>
                    <a:cs typeface="Times New Roman" panose="02020603050405020304" pitchFamily="18" charset="0"/>
                  </a:rPr>
                  <a:t>where</a:t>
                </a:r>
                <a:br>
                  <a:rPr lang="en-IN" sz="2000" dirty="0">
                    <a:latin typeface="Times New Roman" panose="02020603050405020304" pitchFamily="18" charset="0"/>
                    <a:cs typeface="Times New Roman" panose="02020603050405020304" pitchFamily="18" charset="0"/>
                  </a:rPr>
                </a:br>
                <a14:m>
                  <m:oMath xmlns:m="http://schemas.openxmlformats.org/officeDocument/2006/math">
                    <m:r>
                      <a:rPr lang="en-IN" sz="2000" i="1">
                        <a:latin typeface="Cambria Math" panose="02040503050406030204" pitchFamily="18" charset="0"/>
                      </a:rPr>
                      <m:t>𝑁</m:t>
                    </m:r>
                  </m:oMath>
                </a14:m>
                <a:r>
                  <a:rPr lang="en-IN" sz="2000" dirty="0">
                    <a:latin typeface="Times New Roman" panose="02020603050405020304" pitchFamily="18" charset="0"/>
                    <a:cs typeface="Times New Roman" panose="02020603050405020304" pitchFamily="18" charset="0"/>
                  </a:rPr>
                  <a:t> = Crank speed in rpm; </a:t>
                </a:r>
                <a14:m>
                  <m:oMath xmlns:m="http://schemas.openxmlformats.org/officeDocument/2006/math">
                    <m:r>
                      <a:rPr lang="en-IN" sz="2000" i="1">
                        <a:latin typeface="Cambria Math" panose="02040503050406030204" pitchFamily="18" charset="0"/>
                      </a:rPr>
                      <m:t>𝑇</m:t>
                    </m:r>
                  </m:oMath>
                </a14:m>
                <a:r>
                  <a:rPr lang="en-IN" sz="2000" dirty="0">
                    <a:latin typeface="Times New Roman" panose="02020603050405020304" pitchFamily="18" charset="0"/>
                    <a:cs typeface="Times New Roman" panose="02020603050405020304" pitchFamily="18" charset="0"/>
                  </a:rPr>
                  <a:t> = Torque in N-m</a:t>
                </a:r>
                <a:br>
                  <a:rPr lang="en-IN"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0047225" cy="7885557"/>
              </a:xfrm>
              <a:prstGeom prst="rect">
                <a:avLst/>
              </a:prstGeom>
              <a:blipFill rotWithShape="0">
                <a:blip r:embed="rId3"/>
                <a:stretch>
                  <a:fillRect l="-667" t="-386" r="-1153"/>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380785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428680" cy="747897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rope brake dynamometer consists of rope wrapped round the brake drum or flywheel keyed to crankshaft of an engine whose BP is to be determined. </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One end of the rope is connected to the spring balance (with reading ‘S’) while at the other end is hung a weight W. </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Wooden blocks are incorporated to check the rope slipping off the brake drum/flywheel. </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is evident from the figure that the net brake load which opposes the rotation is (W-S) and the effective radius at which the net load acts = (</a:t>
            </a:r>
            <a:r>
              <a:rPr lang="en-IN" sz="2000" dirty="0" err="1">
                <a:latin typeface="Times New Roman" panose="02020603050405020304" pitchFamily="18" charset="0"/>
                <a:cs typeface="Times New Roman" panose="02020603050405020304" pitchFamily="18" charset="0"/>
              </a:rPr>
              <a:t>D+d</a:t>
            </a:r>
            <a:r>
              <a:rPr lang="en-IN" sz="2000" dirty="0">
                <a:latin typeface="Times New Roman" panose="02020603050405020304" pitchFamily="18" charset="0"/>
                <a:cs typeface="Times New Roman" panose="02020603050405020304" pitchFamily="18" charset="0"/>
              </a:rPr>
              <a:t>)/2, where D is the diameter of the brake drum and d is the diameter of the rope.</a:t>
            </a:r>
            <a:br>
              <a:rPr lang="en-IN"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a:stretch>
            <a:fillRect/>
          </a:stretch>
        </p:blipFill>
        <p:spPr>
          <a:xfrm>
            <a:off x="7597019" y="1660256"/>
            <a:ext cx="4057952" cy="4726030"/>
          </a:xfrm>
          <a:prstGeom prst="rect">
            <a:avLst/>
          </a:prstGeom>
        </p:spPr>
      </p:pic>
    </p:spTree>
    <p:extLst>
      <p:ext uri="{BB962C8B-B14F-4D97-AF65-F5344CB8AC3E}">
        <p14:creationId xmlns:p14="http://schemas.microsoft.com/office/powerpoint/2010/main" val="1668234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428680"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Therefore, </a:t>
            </a:r>
          </a:p>
          <a:p>
            <a:br>
              <a:rPr lang="en-IN"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1633321" y="2678756"/>
            <a:ext cx="9292971" cy="1244450"/>
          </a:xfrm>
          <a:prstGeom prst="rect">
            <a:avLst/>
          </a:prstGeom>
        </p:spPr>
      </p:pic>
      <p:pic>
        <p:nvPicPr>
          <p:cNvPr id="5" name="Picture 4"/>
          <p:cNvPicPr>
            <a:picLocks noChangeAspect="1"/>
          </p:cNvPicPr>
          <p:nvPr/>
        </p:nvPicPr>
        <p:blipFill>
          <a:blip r:embed="rId5"/>
          <a:stretch>
            <a:fillRect/>
          </a:stretch>
        </p:blipFill>
        <p:spPr>
          <a:xfrm>
            <a:off x="1633321" y="3950526"/>
            <a:ext cx="6992819" cy="1024120"/>
          </a:xfrm>
          <a:prstGeom prst="rect">
            <a:avLst/>
          </a:prstGeom>
        </p:spPr>
      </p:pic>
    </p:spTree>
    <p:extLst>
      <p:ext uri="{BB962C8B-B14F-4D97-AF65-F5344CB8AC3E}">
        <p14:creationId xmlns:p14="http://schemas.microsoft.com/office/powerpoint/2010/main" val="2133855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778674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endParaRPr lang="en-IN" sz="2000" b="1" u="sng"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iv) </a:t>
            </a:r>
            <a:r>
              <a:rPr lang="en-IN" sz="2000" b="1" u="sng" dirty="0">
                <a:latin typeface="Times New Roman" panose="02020603050405020304" pitchFamily="18" charset="0"/>
                <a:cs typeface="Times New Roman" panose="02020603050405020304" pitchFamily="18" charset="0"/>
              </a:rPr>
              <a:t>Friction Power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the difference between the indicated power and brake power.</a:t>
            </a:r>
          </a:p>
          <a:p>
            <a:endParaRPr lang="en-IN" sz="2000" dirty="0">
              <a:latin typeface="Times New Roman" panose="02020603050405020304" pitchFamily="18" charset="0"/>
              <a:cs typeface="Times New Roman" panose="02020603050405020304" pitchFamily="18" charset="0"/>
            </a:endParaRPr>
          </a:p>
          <a:p>
            <a:pPr algn="ctr"/>
            <a:r>
              <a:rPr lang="en-IN" sz="2000" dirty="0">
                <a:latin typeface="Times New Roman" panose="02020603050405020304" pitchFamily="18" charset="0"/>
                <a:cs typeface="Times New Roman" panose="02020603050405020304" pitchFamily="18" charset="0"/>
              </a:rPr>
              <a:t>FP = IP – BP</a:t>
            </a:r>
          </a:p>
          <a:p>
            <a:pPr algn="ctr"/>
            <a:endParaRPr lang="en-IN"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Apart from expressing engine performance in terms of power, it is also essential to express in terms of efficiencies.</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v) Mechanical efficiency </a:t>
            </a:r>
            <a:r>
              <a:rPr lang="en-US" sz="2000" dirty="0">
                <a:latin typeface="Times New Roman" panose="02020603050405020304" pitchFamily="18" charset="0"/>
                <a:cs typeface="Times New Roman" panose="02020603050405020304" pitchFamily="18" charset="0"/>
              </a:rPr>
              <a:t>- Mechanical efficiency takes into account the mechanical losses in an engine like friction losses in case of pistons, bearings, gears, valve mechanisms, losses due to absorption of power by fuel pump, oil pump, radiator etc. In general, mechanical efficiency of engines varies from 65 to 85%.</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It is defined as the ratio of brake power to indicated power. </a:t>
            </a:r>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br>
              <a:rPr lang="en-IN"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endParaRPr lang="en-IN" sz="2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mc:AlternateContent xmlns:mc="http://schemas.openxmlformats.org/markup-compatibility/2006" xmlns:a14="http://schemas.microsoft.com/office/drawing/2010/main">
        <mc:Choice Requires="a14">
          <p:sp>
            <p:nvSpPr>
              <p:cNvPr id="4" name="Rectangle 3"/>
              <p:cNvSpPr/>
              <p:nvPr/>
            </p:nvSpPr>
            <p:spPr>
              <a:xfrm>
                <a:off x="3871620" y="5979077"/>
                <a:ext cx="3722173" cy="7414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𝑚𝑒𝑐h</m:t>
                          </m:r>
                        </m:sub>
                      </m:sSub>
                      <m:r>
                        <a:rPr lang="en-IN" sz="2000" b="1"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𝐵𝑟</m:t>
                          </m:r>
                          <m:r>
                            <a:rPr lang="en-US" sz="2000" i="1">
                              <a:latin typeface="Cambria Math" panose="02040503050406030204" pitchFamily="18" charset="0"/>
                              <a:ea typeface="Times New Roman" panose="02020603050405020304" pitchFamily="18" charset="0"/>
                              <a:cs typeface="Times New Roman" panose="02020603050405020304" pitchFamily="18" charset="0"/>
                            </a:rPr>
                            <m:t>𝑎𝑘𝑒</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𝑝𝑜𝑤𝑒𝑟</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000" i="1">
                                  <a:latin typeface="Cambria Math" panose="02040503050406030204" pitchFamily="18" charset="0"/>
                                  <a:ea typeface="Times New Roman" panose="02020603050405020304" pitchFamily="18" charset="0"/>
                                  <a:cs typeface="Times New Roman" panose="02020603050405020304" pitchFamily="18" charset="0"/>
                                </a:rPr>
                                <m:t>𝐵𝑃</m:t>
                              </m:r>
                            </m:e>
                          </m:d>
                        </m:num>
                        <m:den>
                          <m:r>
                            <a:rPr lang="en-IN" sz="2000" i="1">
                              <a:latin typeface="Cambria Math" panose="02040503050406030204" pitchFamily="18" charset="0"/>
                              <a:ea typeface="Times New Roman" panose="02020603050405020304" pitchFamily="18" charset="0"/>
                              <a:cs typeface="Times New Roman" panose="02020603050405020304" pitchFamily="18" charset="0"/>
                            </a:rPr>
                            <m:t>𝐼𝑛𝑑𝑖𝑐𝑎𝑡𝑒𝑑</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𝑝𝑜𝑤𝑒𝑟</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r>
                                <a:rPr lang="en-IN" sz="2000" i="1">
                                  <a:latin typeface="Cambria Math" panose="02040503050406030204" pitchFamily="18" charset="0"/>
                                  <a:ea typeface="Times New Roman" panose="02020603050405020304" pitchFamily="18" charset="0"/>
                                  <a:cs typeface="Times New Roman" panose="02020603050405020304" pitchFamily="18" charset="0"/>
                                </a:rPr>
                                <m:t>𝐼𝑃</m:t>
                              </m:r>
                            </m:e>
                          </m:d>
                        </m:den>
                      </m:f>
                    </m:oMath>
                  </m:oMathPara>
                </a14:m>
                <a:endParaRPr lang="en-US" sz="2000" dirty="0"/>
              </a:p>
            </p:txBody>
          </p:sp>
        </mc:Choice>
        <mc:Fallback xmlns="">
          <p:sp>
            <p:nvSpPr>
              <p:cNvPr id="4" name="Rectangle 3"/>
              <p:cNvSpPr>
                <a:spLocks noRot="1" noChangeAspect="1" noMove="1" noResize="1" noEditPoints="1" noAdjustHandles="1" noChangeArrowheads="1" noChangeShapeType="1" noTextEdit="1"/>
              </p:cNvSpPr>
              <p:nvPr/>
            </p:nvSpPr>
            <p:spPr>
              <a:xfrm>
                <a:off x="3871620" y="5979077"/>
                <a:ext cx="3722173" cy="741485"/>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78997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State and Properties of a system</a:t>
            </a:r>
          </a:p>
        </p:txBody>
      </p:sp>
      <p:pic>
        <p:nvPicPr>
          <p:cNvPr id="2" name="Picture 1"/>
          <p:cNvPicPr>
            <a:picLocks noChangeAspect="1"/>
          </p:cNvPicPr>
          <p:nvPr/>
        </p:nvPicPr>
        <p:blipFill>
          <a:blip r:embed="rId3"/>
          <a:stretch>
            <a:fillRect/>
          </a:stretch>
        </p:blipFill>
        <p:spPr>
          <a:xfrm>
            <a:off x="178797" y="1660256"/>
            <a:ext cx="8822327" cy="4249172"/>
          </a:xfrm>
          <a:prstGeom prst="rect">
            <a:avLst/>
          </a:prstGeom>
        </p:spPr>
      </p:pic>
    </p:spTree>
    <p:extLst>
      <p:ext uri="{BB962C8B-B14F-4D97-AF65-F5344CB8AC3E}">
        <p14:creationId xmlns:p14="http://schemas.microsoft.com/office/powerpoint/2010/main" val="1908534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64797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endParaRPr lang="en-IN" sz="2000" b="1" u="sng"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vi) </a:t>
                </a:r>
                <a:r>
                  <a:rPr lang="en-IN" sz="2000" b="1" u="sng" dirty="0">
                    <a:latin typeface="Times New Roman" panose="02020603050405020304" pitchFamily="18" charset="0"/>
                    <a:cs typeface="Times New Roman" panose="02020603050405020304" pitchFamily="18" charset="0"/>
                  </a:rPr>
                  <a:t>Thermal efficiency </a:t>
                </a:r>
                <a:r>
                  <a:rPr lang="en-IN" sz="2000" b="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It gives an idea of the output generated by the engine with respect to heat supplied in the form of fuel. </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Thermal efficiency is expressed in two ways, viz., </a:t>
                </a:r>
                <a:r>
                  <a:rPr lang="en-US" sz="2000" b="1" dirty="0">
                    <a:latin typeface="Times New Roman" panose="02020603050405020304" pitchFamily="18" charset="0"/>
                    <a:cs typeface="Times New Roman" panose="02020603050405020304" pitchFamily="18" charset="0"/>
                  </a:rPr>
                  <a:t>indicated thermal efficiency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brake thermal efficiency.</a:t>
                </a:r>
              </a:p>
              <a:p>
                <a:pPr marL="342900" indent="-342900">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Indicated thermal efficiency </a:t>
                </a:r>
                <a:r>
                  <a:rPr lang="en-US" sz="2000" b="1" dirty="0">
                    <a:latin typeface="Calibri" pitchFamily="34" charset="0"/>
                  </a:rPr>
                  <a:t>=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e>
                      <m:sub>
                        <m:r>
                          <a:rPr lang="en-IN" sz="2000" i="1">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𝑖</m:t>
                        </m:r>
                        <m:r>
                          <a:rPr lang="en-IN" sz="2000" i="1">
                            <a:latin typeface="Cambria Math" panose="02040503050406030204" pitchFamily="18" charset="0"/>
                            <a:ea typeface="Times New Roman" panose="02020603050405020304" pitchFamily="18" charset="0"/>
                            <a:cs typeface="Times New Roman" panose="02020603050405020304" pitchFamily="18" charset="0"/>
                          </a:rPr>
                          <m:t>𝑡h</m:t>
                        </m:r>
                      </m:sub>
                    </m:sSub>
                  </m:oMath>
                </a14:m>
                <a:r>
                  <a:rPr lang="en-IN" sz="2000" dirty="0">
                    <a:latin typeface="Calibri" panose="020F0502020204030204" pitchFamily="34" charset="0"/>
                    <a:ea typeface="Calibri" panose="020F0502020204030204" pitchFamily="34" charset="0"/>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cs typeface="Times New Roman" panose="02020603050405020304" pitchFamily="18" charset="0"/>
                          </a:rPr>
                        </m:ctrlPr>
                      </m:fPr>
                      <m:num>
                        <m:r>
                          <a:rPr lang="en-IN" sz="2000" i="1">
                            <a:latin typeface="Cambria Math" panose="02040503050406030204" pitchFamily="18" charset="0"/>
                            <a:cs typeface="Times New Roman" panose="02020603050405020304" pitchFamily="18" charset="0"/>
                          </a:rPr>
                          <m:t>𝐼𝑃</m:t>
                        </m:r>
                      </m:num>
                      <m:den>
                        <m:r>
                          <a:rPr lang="en-IN" sz="2000" i="1">
                            <a:latin typeface="Cambria Math" panose="02040503050406030204" pitchFamily="18" charset="0"/>
                            <a:cs typeface="Times New Roman" panose="02020603050405020304" pitchFamily="18" charset="0"/>
                          </a:rPr>
                          <m:t>𝐶𝑉</m:t>
                        </m:r>
                        <m:r>
                          <a:rPr lang="en-IN" sz="2000" i="1">
                            <a:latin typeface="Cambria Math" panose="02040503050406030204" pitchFamily="18" charset="0"/>
                            <a:cs typeface="Times New Roman" panose="02020603050405020304" pitchFamily="18" charset="0"/>
                          </a:rPr>
                          <m:t> × </m:t>
                        </m:r>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𝑚</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𝑓</m:t>
                            </m:r>
                          </m:sub>
                        </m:sSub>
                      </m:den>
                    </m:f>
                  </m:oMath>
                </a14:m>
                <a:br>
                  <a:rPr lang="en-IN" sz="2000" dirty="0">
                    <a:latin typeface="Calibri" panose="020F0502020204030204" pitchFamily="34" charset="0"/>
                    <a:ea typeface="Calibri" panose="020F0502020204030204" pitchFamily="34" charset="0"/>
                    <a:cs typeface="Times New Roman" panose="02020603050405020304" pitchFamily="18" charset="0"/>
                  </a:rPr>
                </a:br>
                <a:endParaRPr lang="en-US" sz="2000" dirty="0">
                  <a:latin typeface="Calibri" pitchFamily="34" charset="0"/>
                </a:endParaRPr>
              </a:p>
              <a:p>
                <a:pPr marL="342900" indent="-342900">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Brake thermal efficiency </a:t>
                </a:r>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m:t>
                        </m:r>
                      </m:e>
                      <m:sub>
                        <m:r>
                          <a:rPr lang="en-IN" sz="2000" i="1">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m:t>𝑏</m:t>
                        </m:r>
                        <m:r>
                          <a:rPr lang="en-IN" sz="2000" i="1">
                            <a:latin typeface="Cambria Math" panose="02040503050406030204" pitchFamily="18" charset="0"/>
                            <a:ea typeface="Times New Roman" panose="02020603050405020304" pitchFamily="18" charset="0"/>
                            <a:cs typeface="Times New Roman" panose="02020603050405020304" pitchFamily="18" charset="0"/>
                          </a:rPr>
                          <m:t>𝑡h</m:t>
                        </m:r>
                      </m:sub>
                    </m:sSub>
                  </m:oMath>
                </a14:m>
                <a:r>
                  <a:rPr lang="en-IN" sz="2000" dirty="0">
                    <a:latin typeface="Times New Roman" panose="02020603050405020304" pitchFamily="18" charset="0"/>
                    <a:ea typeface="Calibri" panose="020F0502020204030204" pitchFamily="34" charset="0"/>
                    <a:cs typeface="Times New Roman" panose="02020603050405020304" pitchFamily="18" charset="0"/>
                  </a:rPr>
                  <a:t>  = </a:t>
                </a:r>
                <a14:m>
                  <m:oMath xmlns:m="http://schemas.openxmlformats.org/officeDocument/2006/math">
                    <m:f>
                      <m:fPr>
                        <m:ctrlPr>
                          <a:rPr lang="en-IN" sz="2000" i="1">
                            <a:latin typeface="Cambria Math" panose="02040503050406030204" pitchFamily="18" charset="0"/>
                            <a:cs typeface="Times New Roman" panose="02020603050405020304" pitchFamily="18" charset="0"/>
                          </a:rPr>
                        </m:ctrlPr>
                      </m:fPr>
                      <m:num>
                        <m:r>
                          <a:rPr lang="en-IN" sz="2000" i="1">
                            <a:latin typeface="Cambria Math" panose="02040503050406030204" pitchFamily="18" charset="0"/>
                            <a:cs typeface="Times New Roman" panose="02020603050405020304" pitchFamily="18" charset="0"/>
                          </a:rPr>
                          <m:t>𝐵𝑃</m:t>
                        </m:r>
                      </m:num>
                      <m:den>
                        <m:r>
                          <a:rPr lang="en-IN" sz="2000" i="1">
                            <a:latin typeface="Cambria Math" panose="02040503050406030204" pitchFamily="18" charset="0"/>
                            <a:cs typeface="Times New Roman" panose="02020603050405020304" pitchFamily="18" charset="0"/>
                          </a:rPr>
                          <m:t>𝐶𝑉</m:t>
                        </m:r>
                        <m:r>
                          <a:rPr lang="en-IN" sz="2000" i="1">
                            <a:latin typeface="Cambria Math" panose="02040503050406030204" pitchFamily="18" charset="0"/>
                            <a:cs typeface="Times New Roman" panose="02020603050405020304" pitchFamily="18" charset="0"/>
                          </a:rPr>
                          <m:t> × </m:t>
                        </m:r>
                        <m:sSub>
                          <m:sSubPr>
                            <m:ctrlPr>
                              <a:rPr lang="en-IN" sz="2000" i="1">
                                <a:latin typeface="Cambria Math" panose="02040503050406030204" pitchFamily="18" charset="0"/>
                                <a:ea typeface="Cambria Math" panose="02040503050406030204" pitchFamily="18" charset="0"/>
                                <a:cs typeface="Times New Roman" panose="02020603050405020304" pitchFamily="18" charset="0"/>
                              </a:rPr>
                            </m:ctrlPr>
                          </m:sSubPr>
                          <m:e>
                            <m:r>
                              <a:rPr lang="en-IN" sz="2000" i="1">
                                <a:latin typeface="Cambria Math" panose="02040503050406030204" pitchFamily="18" charset="0"/>
                                <a:ea typeface="Cambria Math" panose="02040503050406030204" pitchFamily="18" charset="0"/>
                                <a:cs typeface="Times New Roman" panose="02020603050405020304" pitchFamily="18" charset="0"/>
                              </a:rPr>
                              <m:t>𝑚</m:t>
                            </m:r>
                          </m:e>
                          <m:sub>
                            <m:r>
                              <a:rPr lang="en-IN" sz="2000" i="1">
                                <a:latin typeface="Cambria Math" panose="02040503050406030204" pitchFamily="18" charset="0"/>
                                <a:ea typeface="Cambria Math" panose="02040503050406030204" pitchFamily="18" charset="0"/>
                                <a:cs typeface="Times New Roman" panose="02020603050405020304" pitchFamily="18" charset="0"/>
                              </a:rPr>
                              <m:t>𝑓</m:t>
                            </m:r>
                          </m:sub>
                        </m:sSub>
                      </m:den>
                    </m:f>
                  </m:oMath>
                </a14:m>
                <a:r>
                  <a:rPr lang="en-IN" sz="2000"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IN" sz="2000" i="1" dirty="0">
                        <a:latin typeface="Cambria Math" panose="02040503050406030204" pitchFamily="18" charset="0"/>
                        <a:ea typeface="Cambria Math" panose="02040503050406030204" pitchFamily="18" charset="0"/>
                        <a:cs typeface="Times New Roman" panose="02020603050405020304" pitchFamily="18" charset="0"/>
                      </a:rPr>
                      <m:t>×100</m:t>
                    </m:r>
                  </m:oMath>
                </a14:m>
                <a:br>
                  <a:rPr lang="en-IN" sz="2000" b="1"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CV is the calorific value of the fuel in KJ/kg and m</a:t>
                </a:r>
                <a:r>
                  <a:rPr lang="en-US" sz="1100" dirty="0">
                    <a:latin typeface="Times New Roman" panose="02020603050405020304" pitchFamily="18" charset="0"/>
                    <a:cs typeface="Times New Roman" panose="02020603050405020304" pitchFamily="18" charset="0"/>
                  </a:rPr>
                  <a:t>f</a:t>
                </a:r>
                <a:r>
                  <a:rPr lang="en-US" sz="2000" dirty="0">
                    <a:latin typeface="Times New Roman" panose="02020603050405020304" pitchFamily="18" charset="0"/>
                    <a:cs typeface="Times New Roman" panose="02020603050405020304" pitchFamily="18" charset="0"/>
                  </a:rPr>
                  <a:t> is mass flow rate of the fuel in kg/s. IP and BP are in kW.</a:t>
                </a:r>
                <a:endParaRPr lang="en-IN" sz="2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6647974"/>
              </a:xfrm>
              <a:prstGeom prst="rect">
                <a:avLst/>
              </a:prstGeom>
              <a:blipFill rotWithShape="0">
                <a:blip r:embed="rId3"/>
                <a:stretch>
                  <a:fillRect l="-624" t="-458" r="-1078"/>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61248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45568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a:t>
                </a:r>
              </a:p>
              <a:p>
                <a:endParaRPr lang="en-IN" sz="2000" b="1" u="sng"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vii) Specific fuel consumption – </a:t>
                </a:r>
                <a:r>
                  <a:rPr lang="en-IN" sz="2000" dirty="0">
                    <a:latin typeface="Times New Roman" panose="02020603050405020304" pitchFamily="18" charset="0"/>
                    <a:cs typeface="Times New Roman" panose="02020603050405020304" pitchFamily="18" charset="0"/>
                  </a:rPr>
                  <a:t>It is the mass of fuel consumed per kW of power developed per hour and is a criterion of economical power production.</a:t>
                </a:r>
              </a:p>
              <a:p>
                <a:endParaRPr lang="en-IN"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
                </a:pPr>
                <a:r>
                  <a:rPr lang="en-IN" sz="2000" dirty="0">
                    <a:latin typeface="Times New Roman" panose="02020603050405020304" pitchFamily="18" charset="0"/>
                    <a:cs typeface="Times New Roman" panose="02020603050405020304" pitchFamily="18" charset="0"/>
                  </a:rPr>
                  <a:t>Specific fuel consumption is expressed in two ways, viz.,</a:t>
                </a:r>
                <a:r>
                  <a:rPr lang="en-IN" sz="2000" b="1" dirty="0">
                    <a:latin typeface="Times New Roman" panose="02020603050405020304" pitchFamily="18" charset="0"/>
                    <a:cs typeface="Times New Roman" panose="02020603050405020304" pitchFamily="18" charset="0"/>
                  </a:rPr>
                  <a:t> indicated specific fuel consumption (ISFC) </a:t>
                </a:r>
                <a:r>
                  <a:rPr lang="en-IN" sz="2000" dirty="0">
                    <a:latin typeface="Times New Roman" panose="02020603050405020304" pitchFamily="18" charset="0"/>
                    <a:cs typeface="Times New Roman" panose="02020603050405020304" pitchFamily="18" charset="0"/>
                  </a:rPr>
                  <a:t>and</a:t>
                </a:r>
                <a:r>
                  <a:rPr lang="en-IN" sz="2000" b="1" dirty="0">
                    <a:latin typeface="Times New Roman" panose="02020603050405020304" pitchFamily="18" charset="0"/>
                    <a:cs typeface="Times New Roman" panose="02020603050405020304" pitchFamily="18" charset="0"/>
                  </a:rPr>
                  <a:t> brake specific fuel consumption (BSFC). </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ISFC = </a:t>
                </a:r>
                <a14:m>
                  <m:oMath xmlns:m="http://schemas.openxmlformats.org/officeDocument/2006/math">
                    <m:f>
                      <m:fPr>
                        <m:ctrlPr>
                          <a:rPr lang="en-IN" sz="2400" b="1" i="1" smtClean="0">
                            <a:latin typeface="Cambria Math" panose="02040503050406030204" pitchFamily="18" charset="0"/>
                            <a:cs typeface="Times New Roman" panose="02020603050405020304" pitchFamily="18" charset="0"/>
                          </a:rPr>
                        </m:ctrlPr>
                      </m:fPr>
                      <m:num>
                        <m:r>
                          <a:rPr lang="en-US" sz="2400" b="1" i="1" smtClean="0">
                            <a:latin typeface="Cambria Math" panose="02040503050406030204" pitchFamily="18" charset="0"/>
                            <a:cs typeface="Times New Roman" panose="02020603050405020304" pitchFamily="18" charset="0"/>
                          </a:rPr>
                          <m:t>𝑴𝒂𝒔𝒔</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𝒐𝒇</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𝒇𝒖𝒆𝒍</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𝒄𝒐𝒏𝒔𝒖𝒎𝒆𝒅</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𝒊𝒏</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𝒌𝒈</m:t>
                        </m:r>
                        <m:r>
                          <a:rPr lang="en-US" sz="2400" b="1" i="1" smtClean="0">
                            <a:latin typeface="Cambria Math" panose="02040503050406030204" pitchFamily="18" charset="0"/>
                            <a:cs typeface="Times New Roman" panose="02020603050405020304" pitchFamily="18" charset="0"/>
                          </a:rPr>
                          <m:t>/</m:t>
                        </m:r>
                        <m:r>
                          <a:rPr lang="en-US" sz="2400" b="1" i="1" smtClean="0">
                            <a:latin typeface="Cambria Math" panose="02040503050406030204" pitchFamily="18" charset="0"/>
                            <a:cs typeface="Times New Roman" panose="02020603050405020304" pitchFamily="18" charset="0"/>
                          </a:rPr>
                          <m:t>𝒉𝒓</m:t>
                        </m:r>
                      </m:num>
                      <m:den>
                        <m:r>
                          <a:rPr lang="en-US" sz="2400" b="1" i="1" smtClean="0">
                            <a:latin typeface="Cambria Math" panose="02040503050406030204" pitchFamily="18" charset="0"/>
                            <a:cs typeface="Times New Roman" panose="02020603050405020304" pitchFamily="18" charset="0"/>
                          </a:rPr>
                          <m:t>𝑰𝒏𝒅𝒊𝒄𝒂𝒕𝒆𝒅</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𝑷𝒐𝒘𝒆𝒓</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𝒊𝒏</m:t>
                        </m:r>
                        <m:r>
                          <a:rPr lang="en-US" sz="2400" b="1" i="1" smtClean="0">
                            <a:latin typeface="Cambria Math" panose="02040503050406030204" pitchFamily="18" charset="0"/>
                            <a:cs typeface="Times New Roman" panose="02020603050405020304" pitchFamily="18" charset="0"/>
                          </a:rPr>
                          <m:t> </m:t>
                        </m:r>
                        <m:r>
                          <a:rPr lang="en-US" sz="2400" b="1" i="1" smtClean="0">
                            <a:latin typeface="Cambria Math" panose="02040503050406030204" pitchFamily="18" charset="0"/>
                            <a:cs typeface="Times New Roman" panose="02020603050405020304" pitchFamily="18" charset="0"/>
                          </a:rPr>
                          <m:t>𝒌𝑾</m:t>
                        </m:r>
                      </m:den>
                    </m:f>
                  </m:oMath>
                </a14:m>
                <a:endParaRPr lang="en-IN" sz="24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IN" sz="2000" b="1" dirty="0">
                    <a:latin typeface="Times New Roman" panose="02020603050405020304" pitchFamily="18" charset="0"/>
                    <a:cs typeface="Times New Roman" panose="02020603050405020304" pitchFamily="18" charset="0"/>
                  </a:rPr>
                  <a:t>BSFC = </a:t>
                </a:r>
                <a14:m>
                  <m:oMath xmlns:m="http://schemas.openxmlformats.org/officeDocument/2006/math">
                    <m:f>
                      <m:fPr>
                        <m:ctrlPr>
                          <a:rPr lang="en-IN" sz="2400" b="1" i="1">
                            <a:latin typeface="Cambria Math" panose="02040503050406030204" pitchFamily="18" charset="0"/>
                            <a:cs typeface="Times New Roman" panose="02020603050405020304" pitchFamily="18" charset="0"/>
                          </a:rPr>
                        </m:ctrlPr>
                      </m:fPr>
                      <m:num>
                        <m:r>
                          <a:rPr lang="en-US" sz="2400" b="1" i="1">
                            <a:latin typeface="Cambria Math" panose="02040503050406030204" pitchFamily="18" charset="0"/>
                            <a:cs typeface="Times New Roman" panose="02020603050405020304" pitchFamily="18" charset="0"/>
                          </a:rPr>
                          <m:t>𝑴𝒂𝒔𝒔</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𝒐𝒇</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𝒇𝒖𝒆𝒍</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𝒄𝒐𝒏𝒔𝒖𝒎𝒆𝒅</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𝒊𝒏</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𝒌𝒈</m:t>
                        </m:r>
                        <m:r>
                          <a:rPr lang="en-US" sz="2400" b="1" i="1">
                            <a:latin typeface="Cambria Math" panose="02040503050406030204" pitchFamily="18" charset="0"/>
                            <a:cs typeface="Times New Roman" panose="02020603050405020304" pitchFamily="18" charset="0"/>
                          </a:rPr>
                          <m:t>/</m:t>
                        </m:r>
                        <m:r>
                          <a:rPr lang="en-US" sz="2400" b="1" i="1">
                            <a:latin typeface="Cambria Math" panose="02040503050406030204" pitchFamily="18" charset="0"/>
                            <a:cs typeface="Times New Roman" panose="02020603050405020304" pitchFamily="18" charset="0"/>
                          </a:rPr>
                          <m:t>𝒉𝒓</m:t>
                        </m:r>
                      </m:num>
                      <m:den>
                        <m:r>
                          <a:rPr lang="en-US" sz="2400" b="1" i="1" smtClean="0">
                            <a:latin typeface="Cambria Math" panose="02040503050406030204" pitchFamily="18" charset="0"/>
                            <a:cs typeface="Times New Roman" panose="02020603050405020304" pitchFamily="18" charset="0"/>
                          </a:rPr>
                          <m:t>𝑩𝒓𝒂𝒌𝒆</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𝑷𝒐𝒘𝒆𝒓</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𝒊𝒏</m:t>
                        </m:r>
                        <m:r>
                          <a:rPr lang="en-US" sz="2400" b="1" i="1">
                            <a:latin typeface="Cambria Math" panose="02040503050406030204" pitchFamily="18" charset="0"/>
                            <a:cs typeface="Times New Roman" panose="02020603050405020304" pitchFamily="18" charset="0"/>
                          </a:rPr>
                          <m:t> </m:t>
                        </m:r>
                        <m:r>
                          <a:rPr lang="en-US" sz="2400" b="1" i="1">
                            <a:latin typeface="Cambria Math" panose="02040503050406030204" pitchFamily="18" charset="0"/>
                            <a:cs typeface="Times New Roman" panose="02020603050405020304" pitchFamily="18" charset="0"/>
                          </a:rPr>
                          <m:t>𝒌𝑾</m:t>
                        </m:r>
                      </m:den>
                    </m:f>
                  </m:oMath>
                </a14:m>
                <a:endParaRPr lang="en-IN" sz="24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4556888"/>
              </a:xfrm>
              <a:prstGeom prst="rect">
                <a:avLst/>
              </a:prstGeom>
              <a:blipFill rotWithShape="0">
                <a:blip r:embed="rId3"/>
                <a:stretch>
                  <a:fillRect l="-624" t="-668"/>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01538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04268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marL="457200" indent="-457200" algn="just">
              <a:buAutoNum type="arabicParenR"/>
            </a:pPr>
            <a:r>
              <a:rPr lang="en-IN" sz="2000" b="1" dirty="0">
                <a:latin typeface="Times New Roman" panose="02020603050405020304" pitchFamily="18" charset="0"/>
                <a:cs typeface="Times New Roman" panose="02020603050405020304" pitchFamily="18" charset="0"/>
              </a:rPr>
              <a:t>The following data refers to a test on a single cylinder engine working on four stroke cycle:</a:t>
            </a:r>
          </a:p>
          <a:p>
            <a:pPr algn="just"/>
            <a:r>
              <a:rPr lang="en-IN" sz="2000" b="1" dirty="0">
                <a:latin typeface="Times New Roman" panose="02020603050405020304" pitchFamily="18" charset="0"/>
                <a:cs typeface="Times New Roman" panose="02020603050405020304" pitchFamily="18" charset="0"/>
              </a:rPr>
              <a:t>        Diameter of brake drum = 60 cm</a:t>
            </a:r>
          </a:p>
          <a:p>
            <a:pPr algn="just"/>
            <a:r>
              <a:rPr lang="en-IN" sz="2000" b="1" dirty="0">
                <a:latin typeface="Times New Roman" panose="02020603050405020304" pitchFamily="18" charset="0"/>
                <a:cs typeface="Times New Roman" panose="02020603050405020304" pitchFamily="18" charset="0"/>
              </a:rPr>
              <a:t>        Rope diameter = 3 cm</a:t>
            </a:r>
          </a:p>
          <a:p>
            <a:pPr algn="just"/>
            <a:r>
              <a:rPr lang="en-IN" sz="2000" b="1" dirty="0">
                <a:latin typeface="Times New Roman" panose="02020603050405020304" pitchFamily="18" charset="0"/>
                <a:cs typeface="Times New Roman" panose="02020603050405020304" pitchFamily="18" charset="0"/>
              </a:rPr>
              <a:t>        Load on brake drum = 25 kg</a:t>
            </a:r>
          </a:p>
          <a:p>
            <a:pPr algn="just"/>
            <a:r>
              <a:rPr lang="en-IN" sz="2000" b="1" dirty="0">
                <a:latin typeface="Times New Roman" panose="02020603050405020304" pitchFamily="18" charset="0"/>
                <a:cs typeface="Times New Roman" panose="02020603050405020304" pitchFamily="18" charset="0"/>
              </a:rPr>
              <a:t>        Spring balance reading =  5 kg</a:t>
            </a:r>
          </a:p>
          <a:p>
            <a:pPr algn="just"/>
            <a:r>
              <a:rPr lang="en-IN" sz="2000" b="1" dirty="0">
                <a:latin typeface="Times New Roman" panose="02020603050405020304" pitchFamily="18" charset="0"/>
                <a:cs typeface="Times New Roman" panose="02020603050405020304" pitchFamily="18" charset="0"/>
              </a:rPr>
              <a:t>        Speed of engine = 400 rpm</a:t>
            </a:r>
          </a:p>
          <a:p>
            <a:pPr algn="just"/>
            <a:r>
              <a:rPr lang="en-US" sz="2000" b="1" dirty="0">
                <a:latin typeface="Times New Roman" panose="02020603050405020304" pitchFamily="18" charset="0"/>
                <a:cs typeface="Times New Roman" panose="02020603050405020304" pitchFamily="18" charset="0"/>
              </a:rPr>
              <a:t>        Bore = 10 cm</a:t>
            </a:r>
          </a:p>
          <a:p>
            <a:pPr algn="just"/>
            <a:r>
              <a:rPr lang="en-US" sz="2000" b="1" dirty="0">
                <a:latin typeface="Times New Roman" panose="02020603050405020304" pitchFamily="18" charset="0"/>
                <a:cs typeface="Times New Roman" panose="02020603050405020304" pitchFamily="18" charset="0"/>
              </a:rPr>
              <a:t>        Stroke = 15 cm</a:t>
            </a:r>
          </a:p>
          <a:p>
            <a:pPr algn="just"/>
            <a:r>
              <a:rPr lang="en-US" sz="2000" b="1" dirty="0">
                <a:latin typeface="Times New Roman" panose="02020603050405020304" pitchFamily="18" charset="0"/>
                <a:cs typeface="Times New Roman" panose="02020603050405020304" pitchFamily="18" charset="0"/>
              </a:rPr>
              <a:t>        Indicated Power = 3.141 kW</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Calculate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Brake Power (ii) Mechanical Efficiency</a:t>
            </a:r>
          </a:p>
          <a:p>
            <a:pPr algn="just"/>
            <a:endParaRPr lang="en-US" sz="2000" b="1" baseline="30000" dirty="0">
              <a:latin typeface="Times New Roman" panose="02020603050405020304" pitchFamily="18" charset="0"/>
              <a:cs typeface="Times New Roman" panose="02020603050405020304" pitchFamily="18" charset="0"/>
            </a:endParaRPr>
          </a:p>
          <a:p>
            <a:pPr algn="just"/>
            <a:endParaRPr lang="en-US" sz="2000" b="1" baseline="30000"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566826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32621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1) </a:t>
                </a:r>
                <a:r>
                  <a:rPr lang="en-US" sz="2000" b="1" u="sng" dirty="0">
                    <a:latin typeface="Times New Roman" panose="02020603050405020304" pitchFamily="18" charset="0"/>
                    <a:cs typeface="Times New Roman" panose="02020603050405020304" pitchFamily="18" charset="0"/>
                  </a:rPr>
                  <a:t>Brake Power (BP)</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Torque  = </a:t>
                </a:r>
                <a14:m>
                  <m:oMath xmlns:m="http://schemas.openxmlformats.org/officeDocument/2006/math">
                    <m:r>
                      <a:rPr lang="en-US" sz="2000" i="1">
                        <a:latin typeface="Cambria Math" panose="02040503050406030204" pitchFamily="18" charset="0"/>
                      </a:rPr>
                      <m:t>𝑇</m:t>
                    </m:r>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𝑊</m:t>
                        </m:r>
                        <m:r>
                          <a:rPr lang="en-US" sz="2000" i="1">
                            <a:latin typeface="Cambria Math" panose="02040503050406030204" pitchFamily="18" charset="0"/>
                          </a:rPr>
                          <m:t>−</m:t>
                        </m:r>
                        <m:r>
                          <a:rPr lang="en-US" sz="2000" i="1">
                            <a:latin typeface="Cambria Math" panose="02040503050406030204" pitchFamily="18" charset="0"/>
                          </a:rPr>
                          <m:t>𝑆</m:t>
                        </m:r>
                      </m:e>
                    </m:d>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𝑏</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𝑟</m:t>
                                </m:r>
                              </m:sub>
                            </m:sSub>
                          </m:num>
                          <m:den>
                            <m:r>
                              <a:rPr lang="en-US" sz="2000" i="1">
                                <a:latin typeface="Cambria Math" panose="02040503050406030204" pitchFamily="18" charset="0"/>
                              </a:rPr>
                              <m:t>2</m:t>
                            </m:r>
                          </m:den>
                        </m:f>
                      </m:e>
                    </m:d>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25−5</m:t>
                        </m:r>
                      </m:e>
                    </m:d>
                    <m:r>
                      <a:rPr lang="en-US" sz="2000" i="1">
                        <a:latin typeface="Cambria Math" panose="02040503050406030204" pitchFamily="18" charset="0"/>
                      </a:rPr>
                      <m:t>×9.81×</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0.6+0.03</m:t>
                            </m:r>
                          </m:num>
                          <m:den>
                            <m:r>
                              <a:rPr lang="en-US" sz="2000" i="1">
                                <a:latin typeface="Cambria Math" panose="02040503050406030204" pitchFamily="18" charset="0"/>
                              </a:rPr>
                              <m:t>2</m:t>
                            </m:r>
                          </m:den>
                        </m:f>
                      </m:e>
                    </m:d>
                    <m:r>
                      <a:rPr lang="en-US" sz="2000" i="1">
                        <a:latin typeface="Cambria Math" panose="02040503050406030204" pitchFamily="18" charset="0"/>
                      </a:rPr>
                      <m:t>=61.803 </m:t>
                    </m:r>
                    <m:r>
                      <a:rPr lang="en-US" sz="2000" i="1">
                        <a:latin typeface="Cambria Math" panose="02040503050406030204" pitchFamily="18" charset="0"/>
                      </a:rPr>
                      <m:t>𝑁𝑚</m:t>
                    </m:r>
                  </m:oMath>
                </a14:m>
                <a:endParaRPr lang="en-US" sz="2000" dirty="0"/>
              </a:p>
              <a:p>
                <a:pPr algn="just"/>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Brake Power =  </a:t>
                </a:r>
                <a14:m>
                  <m:oMath xmlns:m="http://schemas.openxmlformats.org/officeDocument/2006/math">
                    <m:r>
                      <a:rPr lang="en-US" sz="2000" i="1">
                        <a:latin typeface="Cambria Math" panose="02040503050406030204" pitchFamily="18" charset="0"/>
                      </a:rPr>
                      <m:t>𝐵𝑃</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𝑁𝑇</m:t>
                        </m:r>
                      </m:num>
                      <m:den>
                        <m:r>
                          <a:rPr lang="en-US" sz="2000" i="1">
                            <a:latin typeface="Cambria Math" panose="02040503050406030204" pitchFamily="18" charset="0"/>
                          </a:rPr>
                          <m:t>60×1000</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×400×61.803</m:t>
                        </m:r>
                      </m:num>
                      <m:den>
                        <m:r>
                          <a:rPr lang="en-US" sz="2000" i="1">
                            <a:latin typeface="Cambria Math" panose="02040503050406030204" pitchFamily="18" charset="0"/>
                          </a:rPr>
                          <m:t>60×1000</m:t>
                        </m:r>
                      </m:den>
                    </m:f>
                    <m:r>
                      <a:rPr lang="en-US" sz="2000" i="1">
                        <a:latin typeface="Cambria Math" panose="02040503050406030204" pitchFamily="18" charset="0"/>
                      </a:rPr>
                      <m:t>=2.589 </m:t>
                    </m:r>
                    <m:r>
                      <a:rPr lang="en-US" sz="2000" i="1">
                        <a:latin typeface="Cambria Math" panose="02040503050406030204" pitchFamily="18" charset="0"/>
                      </a:rPr>
                      <m:t>𝑘𝑊</m:t>
                    </m:r>
                  </m:oMath>
                </a14:m>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 </a:t>
                </a:r>
                <a:r>
                  <a:rPr lang="en-US" sz="2000" b="1" u="sng" dirty="0">
                    <a:latin typeface="Times New Roman" panose="02020603050405020304" pitchFamily="18" charset="0"/>
                    <a:cs typeface="Times New Roman" panose="02020603050405020304" pitchFamily="18" charset="0"/>
                  </a:rPr>
                  <a:t>Mechanical Efficiency </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𝑚𝑒𝑐h</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𝐵𝑃</m:t>
                        </m:r>
                      </m:num>
                      <m:den>
                        <m:r>
                          <a:rPr lang="en-US" sz="2000" i="1">
                            <a:latin typeface="Cambria Math" panose="02040503050406030204" pitchFamily="18" charset="0"/>
                          </a:rPr>
                          <m:t>𝐼𝑃</m:t>
                        </m:r>
                      </m:den>
                    </m:f>
                    <m:r>
                      <a:rPr lang="en-US" sz="2000" i="1">
                        <a:latin typeface="Cambria Math" panose="02040503050406030204" pitchFamily="18" charset="0"/>
                      </a:rPr>
                      <m:t> = </m:t>
                    </m:r>
                    <m:f>
                      <m:fPr>
                        <m:ctrlPr>
                          <a:rPr lang="en-US" sz="2000" i="1">
                            <a:latin typeface="Cambria Math" panose="02040503050406030204" pitchFamily="18" charset="0"/>
                          </a:rPr>
                        </m:ctrlPr>
                      </m:fPr>
                      <m:num>
                        <m:r>
                          <a:rPr lang="en-US" sz="2000" i="1">
                            <a:latin typeface="Cambria Math" panose="02040503050406030204" pitchFamily="18" charset="0"/>
                          </a:rPr>
                          <m:t>2.589</m:t>
                        </m:r>
                      </m:num>
                      <m:den>
                        <m:r>
                          <a:rPr lang="en-US" sz="2000" i="1">
                            <a:latin typeface="Cambria Math" panose="02040503050406030204" pitchFamily="18" charset="0"/>
                          </a:rPr>
                          <m:t>3.141</m:t>
                        </m:r>
                      </m:den>
                    </m:f>
                    <m:r>
                      <a:rPr lang="en-US" sz="2000" i="1">
                        <a:latin typeface="Cambria Math" panose="02040503050406030204" pitchFamily="18" charset="0"/>
                      </a:rPr>
                      <m:t>=0.8241 </m:t>
                    </m:r>
                    <m:r>
                      <a:rPr lang="en-US" sz="2000" i="1">
                        <a:latin typeface="Cambria Math" panose="02040503050406030204" pitchFamily="18" charset="0"/>
                      </a:rPr>
                      <m:t>𝑜𝑟</m:t>
                    </m:r>
                    <m:r>
                      <a:rPr lang="en-US" sz="2000" i="1">
                        <a:latin typeface="Cambria Math" panose="02040503050406030204" pitchFamily="18" charset="0"/>
                      </a:rPr>
                      <m:t> 82.41%</m:t>
                    </m:r>
                  </m:oMath>
                </a14:m>
                <a:endParaRPr lang="en-US" sz="2000" dirty="0"/>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6326219"/>
              </a:xfrm>
              <a:prstGeom prst="rect">
                <a:avLst/>
              </a:prstGeom>
              <a:blipFill rotWithShape="0">
                <a:blip r:embed="rId3"/>
                <a:stretch>
                  <a:fillRect l="-624" t="-48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99387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2) The following observations are taken during a trial on four stroke diesel engine. </a:t>
            </a:r>
          </a:p>
          <a:p>
            <a:pPr algn="just"/>
            <a:r>
              <a:rPr lang="en-IN" sz="2000" b="1" dirty="0">
                <a:latin typeface="Times New Roman" panose="02020603050405020304" pitchFamily="18" charset="0"/>
                <a:cs typeface="Times New Roman" panose="02020603050405020304" pitchFamily="18" charset="0"/>
              </a:rPr>
              <a:t>    Cylinder diameter = 25 cm</a:t>
            </a:r>
          </a:p>
          <a:p>
            <a:pPr algn="just"/>
            <a:r>
              <a:rPr lang="en-IN" sz="2000" b="1" dirty="0">
                <a:latin typeface="Times New Roman" panose="02020603050405020304" pitchFamily="18" charset="0"/>
                <a:cs typeface="Times New Roman" panose="02020603050405020304" pitchFamily="18" charset="0"/>
              </a:rPr>
              <a:t>    Stroke = 40 cm</a:t>
            </a:r>
          </a:p>
          <a:p>
            <a:pPr algn="just"/>
            <a:r>
              <a:rPr lang="en-IN" sz="2000" b="1" dirty="0">
                <a:latin typeface="Times New Roman" panose="02020603050405020304" pitchFamily="18" charset="0"/>
                <a:cs typeface="Times New Roman" panose="02020603050405020304" pitchFamily="18" charset="0"/>
              </a:rPr>
              <a:t>    Speed = 250 rpm</a:t>
            </a:r>
          </a:p>
          <a:p>
            <a:pPr algn="just"/>
            <a:r>
              <a:rPr lang="en-IN" sz="2000" b="1" dirty="0">
                <a:latin typeface="Times New Roman" panose="02020603050405020304" pitchFamily="18" charset="0"/>
                <a:cs typeface="Times New Roman" panose="02020603050405020304" pitchFamily="18" charset="0"/>
              </a:rPr>
              <a:t>    Brake load = 70 kg</a:t>
            </a:r>
          </a:p>
          <a:p>
            <a:pPr algn="just"/>
            <a:r>
              <a:rPr lang="en-IN" sz="2000" b="1" dirty="0">
                <a:latin typeface="Times New Roman" panose="02020603050405020304" pitchFamily="18" charset="0"/>
                <a:cs typeface="Times New Roman" panose="02020603050405020304" pitchFamily="18" charset="0"/>
              </a:rPr>
              <a:t>    Brake drum diameter = 2m</a:t>
            </a:r>
          </a:p>
          <a:p>
            <a:pPr algn="just"/>
            <a:r>
              <a:rPr lang="en-IN" sz="2000" b="1" dirty="0">
                <a:latin typeface="Times New Roman" panose="02020603050405020304" pitchFamily="18" charset="0"/>
                <a:cs typeface="Times New Roman" panose="02020603050405020304" pitchFamily="18" charset="0"/>
              </a:rPr>
              <a:t>    Diesel oil consumption = 0.1 litres/min</a:t>
            </a:r>
          </a:p>
          <a:p>
            <a:pPr algn="just"/>
            <a:r>
              <a:rPr lang="en-IN" sz="2000" b="1" dirty="0">
                <a:latin typeface="Times New Roman" panose="02020603050405020304" pitchFamily="18" charset="0"/>
                <a:cs typeface="Times New Roman" panose="02020603050405020304" pitchFamily="18" charset="0"/>
              </a:rPr>
              <a:t>    Specific gravity of fuel = 0.78</a:t>
            </a:r>
          </a:p>
          <a:p>
            <a:pPr algn="just"/>
            <a:r>
              <a:rPr lang="en-IN" sz="2000" b="1" dirty="0">
                <a:latin typeface="Times New Roman" panose="02020603050405020304" pitchFamily="18" charset="0"/>
                <a:cs typeface="Times New Roman" panose="02020603050405020304" pitchFamily="18" charset="0"/>
              </a:rPr>
              <a:t>    Calorific value of fuel = 43900 kJ/kg</a:t>
            </a:r>
          </a:p>
          <a:p>
            <a:pPr algn="just"/>
            <a:r>
              <a:rPr lang="en-IN" sz="2000" b="1" dirty="0">
                <a:latin typeface="Times New Roman" panose="02020603050405020304" pitchFamily="18" charset="0"/>
                <a:cs typeface="Times New Roman" panose="02020603050405020304" pitchFamily="18" charset="0"/>
              </a:rPr>
              <a:t>    Indicated Power = 24.54 kW</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Determine (</a:t>
            </a:r>
            <a:r>
              <a:rPr lang="en-IN" sz="2000" b="1" dirty="0" err="1">
                <a:latin typeface="Times New Roman" panose="02020603050405020304" pitchFamily="18" charset="0"/>
                <a:cs typeface="Times New Roman" panose="02020603050405020304" pitchFamily="18" charset="0"/>
              </a:rPr>
              <a:t>i</a:t>
            </a:r>
            <a:r>
              <a:rPr lang="en-IN" sz="2000" b="1" dirty="0">
                <a:latin typeface="Times New Roman" panose="02020603050405020304" pitchFamily="18" charset="0"/>
                <a:cs typeface="Times New Roman" panose="02020603050405020304" pitchFamily="18" charset="0"/>
              </a:rPr>
              <a:t>) Brake Power (ii) Mechanical efficiency (iii) Brake thermal     </a:t>
            </a:r>
          </a:p>
          <a:p>
            <a:pPr algn="just"/>
            <a:r>
              <a:rPr lang="en-IN" sz="2000" b="1" dirty="0">
                <a:latin typeface="Times New Roman" panose="02020603050405020304" pitchFamily="18" charset="0"/>
                <a:cs typeface="Times New Roman" panose="02020603050405020304" pitchFamily="18" charset="0"/>
              </a:rPr>
              <a:t>    efficiency (iv) Indicated thermal efficiency.</a:t>
            </a:r>
          </a:p>
          <a:p>
            <a:pPr marL="457200" indent="-457200" algn="just">
              <a:buAutoNum type="arabicParenR"/>
            </a:pPr>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989935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515057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p>
              <a:p>
                <a:pPr hangingPunct="0"/>
                <a:r>
                  <a:rPr lang="en-US" sz="2000" b="1" dirty="0">
                    <a:latin typeface="Times New Roman" panose="02020603050405020304" pitchFamily="18" charset="0"/>
                    <a:cs typeface="Times New Roman" panose="02020603050405020304" pitchFamily="18" charset="0"/>
                  </a:rPr>
                  <a:t>1) </a:t>
                </a:r>
                <a:r>
                  <a:rPr lang="en-US" sz="2000" b="1" u="sng" dirty="0">
                    <a:latin typeface="Times New Roman" panose="02020603050405020304" pitchFamily="18" charset="0"/>
                    <a:cs typeface="Times New Roman" panose="02020603050405020304" pitchFamily="18" charset="0"/>
                  </a:rPr>
                  <a:t>Brake Power</a:t>
                </a:r>
              </a:p>
              <a:p>
                <a:pPr hangingPunct="0"/>
                <a:endParaRPr lang="en-US" sz="2000" b="1"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    We know that brake power is given by</a:t>
                </a:r>
              </a:p>
              <a:p>
                <a:pPr hangingPunct="0"/>
                <a:endParaRPr lang="en-US" sz="2000" i="1" dirty="0">
                  <a:latin typeface="Times New Roman" panose="02020603050405020304" pitchFamily="18" charset="0"/>
                  <a:cs typeface="Times New Roman" panose="02020603050405020304" pitchFamily="18" charset="0"/>
                </a:endParaRPr>
              </a:p>
              <a:p>
                <a:pPr hangingPunct="0"/>
                <a:r>
                  <a:rPr lang="en-US" sz="2000" i="1" dirty="0">
                    <a:latin typeface="Times New Roman" panose="02020603050405020304" pitchFamily="18" charset="0"/>
                    <a:cs typeface="Times New Roman" panose="02020603050405020304" pitchFamily="18" charset="0"/>
                  </a:rPr>
                  <a:t>    </a:t>
                </a:r>
                <a14:m>
                  <m:oMath xmlns:m="http://schemas.openxmlformats.org/officeDocument/2006/math">
                    <m:r>
                      <a:rPr lang="en-US" sz="2000" i="1">
                        <a:latin typeface="Cambria Math" panose="02040503050406030204" pitchFamily="18" charset="0"/>
                      </a:rPr>
                      <m:t>𝐵𝑃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𝑁𝑇</m:t>
                        </m:r>
                      </m:num>
                      <m:den>
                        <m:r>
                          <a:rPr lang="en-US" sz="2000" i="1">
                            <a:latin typeface="Cambria Math" panose="02040503050406030204" pitchFamily="18" charset="0"/>
                          </a:rPr>
                          <m:t>60000</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m:t>
                        </m:r>
                        <m:r>
                          <a:rPr lang="en-US" sz="2000" i="1">
                            <a:latin typeface="Cambria Math" panose="02040503050406030204" pitchFamily="18" charset="0"/>
                          </a:rPr>
                          <m:t>𝜋</m:t>
                        </m:r>
                        <m:r>
                          <a:rPr lang="en-US" sz="2000" i="1">
                            <a:latin typeface="Cambria Math" panose="02040503050406030204" pitchFamily="18" charset="0"/>
                          </a:rPr>
                          <m:t>×250×70×9.81×1</m:t>
                        </m:r>
                      </m:num>
                      <m:den>
                        <m:r>
                          <a:rPr lang="en-US" sz="2000" i="1">
                            <a:latin typeface="Cambria Math" panose="02040503050406030204" pitchFamily="18" charset="0"/>
                          </a:rPr>
                          <m:t>60000</m:t>
                        </m:r>
                      </m:den>
                    </m:f>
                    <m:r>
                      <a:rPr lang="en-US" sz="2000" i="1">
                        <a:latin typeface="Cambria Math" panose="02040503050406030204" pitchFamily="18" charset="0"/>
                      </a:rPr>
                      <m:t>=17.98 </m:t>
                    </m:r>
                    <m:r>
                      <a:rPr lang="en-US" sz="2000" i="1">
                        <a:latin typeface="Cambria Math" panose="02040503050406030204" pitchFamily="18" charset="0"/>
                      </a:rPr>
                      <m:t>𝑘𝑊</m:t>
                    </m:r>
                  </m:oMath>
                </a14:m>
                <a:endParaRPr lang="en-US" sz="2000" dirty="0"/>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5150577"/>
              </a:xfrm>
              <a:prstGeom prst="rect">
                <a:avLst/>
              </a:prstGeom>
              <a:blipFill rotWithShape="0">
                <a:blip r:embed="rId3"/>
                <a:stretch>
                  <a:fillRect l="-624" t="-59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834380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62457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hangingPunct="0"/>
                <a:r>
                  <a:rPr lang="en-US" sz="2000" b="1" dirty="0">
                    <a:latin typeface="Times New Roman" panose="02020603050405020304" pitchFamily="18" charset="0"/>
                    <a:cs typeface="Times New Roman" panose="02020603050405020304" pitchFamily="18" charset="0"/>
                  </a:rPr>
                  <a:t>2) </a:t>
                </a:r>
                <a:r>
                  <a:rPr lang="en-US" sz="2000" b="1" u="sng" dirty="0">
                    <a:latin typeface="Times New Roman" panose="02020603050405020304" pitchFamily="18" charset="0"/>
                    <a:cs typeface="Times New Roman" panose="02020603050405020304" pitchFamily="18" charset="0"/>
                  </a:rPr>
                  <a:t>Mechanical efficiency</a:t>
                </a:r>
              </a:p>
              <a:p>
                <a:pPr hangingPunct="0"/>
                <a:endParaRPr lang="en-US" sz="2000" b="1"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   We know that mechanical efficiency is given by,</a:t>
                </a:r>
              </a:p>
              <a:p>
                <a:pPr hangingPunct="0"/>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𝑚𝑒𝑐h</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𝐵𝑃</m:t>
                        </m:r>
                      </m:num>
                      <m:den>
                        <m:r>
                          <a:rPr lang="en-US" sz="2000" i="1">
                            <a:latin typeface="Cambria Math" panose="02040503050406030204" pitchFamily="18" charset="0"/>
                          </a:rPr>
                          <m:t>𝐼𝑃</m:t>
                        </m:r>
                      </m:den>
                    </m:f>
                    <m:r>
                      <a:rPr lang="en-US" sz="2000" i="1">
                        <a:latin typeface="Cambria Math" panose="02040503050406030204" pitchFamily="18" charset="0"/>
                      </a:rPr>
                      <m:t>=73.3%</m:t>
                    </m:r>
                  </m:oMath>
                </a14:m>
                <a:endParaRPr lang="en-US" sz="2000" dirty="0"/>
              </a:p>
              <a:p>
                <a:pPr hangingPunct="0"/>
                <a:r>
                  <a:rPr lang="en-US" sz="2000" dirty="0"/>
                  <a:t> </a:t>
                </a:r>
              </a:p>
              <a:p>
                <a:pPr hangingPunct="0"/>
                <a:r>
                  <a:rPr lang="en-US" sz="2000" b="1" dirty="0">
                    <a:latin typeface="Times New Roman" panose="02020603050405020304" pitchFamily="18" charset="0"/>
                    <a:cs typeface="Times New Roman" panose="02020603050405020304" pitchFamily="18" charset="0"/>
                  </a:rPr>
                  <a:t>3) </a:t>
                </a:r>
                <a:r>
                  <a:rPr lang="en-US" sz="2000" b="1" u="sng" dirty="0">
                    <a:latin typeface="Times New Roman" panose="02020603050405020304" pitchFamily="18" charset="0"/>
                    <a:cs typeface="Times New Roman" panose="02020603050405020304" pitchFamily="18" charset="0"/>
                  </a:rPr>
                  <a:t>Brake Thermal Efficiency</a:t>
                </a:r>
              </a:p>
              <a:p>
                <a:pPr hangingPunct="0"/>
                <a:endParaRPr lang="en-US" sz="2000" dirty="0"/>
              </a:p>
              <a:p>
                <a:pPr hangingPunct="0"/>
                <a:r>
                  <a:rPr lang="en-US" sz="2000" dirty="0"/>
                  <a:t>    </a:t>
                </a:r>
                <a:r>
                  <a:rPr lang="en-US" sz="2000" dirty="0">
                    <a:latin typeface="Times New Roman" panose="02020603050405020304" pitchFamily="18" charset="0"/>
                    <a:cs typeface="Times New Roman" panose="02020603050405020304" pitchFamily="18" charset="0"/>
                  </a:rPr>
                  <a:t>We know that brake thermal efficiency is given by,</a:t>
                </a:r>
              </a:p>
              <a:p>
                <a:pPr hangingPunct="0"/>
                <a:endParaRPr lang="en-US" sz="2000" dirty="0"/>
              </a:p>
              <a:p>
                <a:pPr hangingPunct="0"/>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𝐵𝑡h</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𝐵𝑃</m:t>
                        </m:r>
                      </m:num>
                      <m:den>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𝑓</m:t>
                            </m:r>
                          </m:sub>
                        </m:sSub>
                        <m:r>
                          <a:rPr lang="en-US" sz="2000" i="1">
                            <a:latin typeface="Cambria Math" panose="02040503050406030204" pitchFamily="18" charset="0"/>
                          </a:rPr>
                          <m:t>×</m:t>
                        </m:r>
                        <m:r>
                          <a:rPr lang="en-US" sz="2000" i="1">
                            <a:latin typeface="Cambria Math" panose="02040503050406030204" pitchFamily="18" charset="0"/>
                          </a:rPr>
                          <m:t>𝐶𝑉</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17.98</m:t>
                        </m:r>
                      </m:num>
                      <m:den>
                        <m:f>
                          <m:fPr>
                            <m:ctrlPr>
                              <a:rPr lang="en-US" sz="2000" i="1">
                                <a:latin typeface="Cambria Math" panose="02040503050406030204" pitchFamily="18" charset="0"/>
                              </a:rPr>
                            </m:ctrlPr>
                          </m:fPr>
                          <m:num>
                            <m:r>
                              <a:rPr lang="en-US" sz="2000" i="1">
                                <a:latin typeface="Cambria Math" panose="02040503050406030204" pitchFamily="18" charset="0"/>
                              </a:rPr>
                              <m:t>0.1×0.78×1000</m:t>
                            </m:r>
                          </m:num>
                          <m:den>
                            <m:r>
                              <a:rPr lang="en-US" sz="2000" i="1">
                                <a:latin typeface="Cambria Math" panose="02040503050406030204" pitchFamily="18" charset="0"/>
                              </a:rPr>
                              <m:t>1000×60</m:t>
                            </m:r>
                          </m:den>
                        </m:f>
                        <m:r>
                          <a:rPr lang="en-US" sz="2000" i="1">
                            <a:latin typeface="Cambria Math" panose="02040503050406030204" pitchFamily="18" charset="0"/>
                          </a:rPr>
                          <m:t>×43900</m:t>
                        </m:r>
                      </m:den>
                    </m:f>
                    <m:r>
                      <a:rPr lang="en-US" sz="2000" i="1">
                        <a:latin typeface="Cambria Math" panose="02040503050406030204" pitchFamily="18" charset="0"/>
                      </a:rPr>
                      <m:t>=31.5%</m:t>
                    </m:r>
                  </m:oMath>
                </a14:m>
                <a:endParaRPr lang="en-US" sz="2000" dirty="0"/>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6624570"/>
              </a:xfrm>
              <a:prstGeom prst="rect">
                <a:avLst/>
              </a:prstGeom>
              <a:blipFill rotWithShape="0">
                <a:blip r:embed="rId3"/>
                <a:stretch>
                  <a:fillRect l="-624" t="-46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4025858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467268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hangingPunct="0"/>
                <a:r>
                  <a:rPr lang="en-US" sz="2000" b="1" dirty="0">
                    <a:latin typeface="Times New Roman" panose="02020603050405020304" pitchFamily="18" charset="0"/>
                    <a:cs typeface="Times New Roman" panose="02020603050405020304" pitchFamily="18" charset="0"/>
                  </a:rPr>
                  <a:t>4) </a:t>
                </a:r>
                <a:r>
                  <a:rPr lang="en-US" sz="2000" b="1" u="sng" dirty="0">
                    <a:latin typeface="Times New Roman" panose="02020603050405020304" pitchFamily="18" charset="0"/>
                    <a:cs typeface="Times New Roman" panose="02020603050405020304" pitchFamily="18" charset="0"/>
                  </a:rPr>
                  <a:t>Indicated Thermal Efficiency</a:t>
                </a:r>
              </a:p>
              <a:p>
                <a:pPr hangingPunct="0"/>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    We know that indicated thermal efficiency is given by,</a:t>
                </a:r>
              </a:p>
              <a:p>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𝐼𝑡h</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𝐼𝑃</m:t>
                        </m:r>
                      </m:num>
                      <m:den>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r>
                              <a:rPr lang="en-US" sz="2000" i="1">
                                <a:latin typeface="Cambria Math" panose="02040503050406030204" pitchFamily="18" charset="0"/>
                              </a:rPr>
                              <m:t>𝑓</m:t>
                            </m:r>
                          </m:sub>
                        </m:sSub>
                        <m:r>
                          <a:rPr lang="en-US" sz="2000" i="1">
                            <a:latin typeface="Cambria Math" panose="02040503050406030204" pitchFamily="18" charset="0"/>
                          </a:rPr>
                          <m:t>×</m:t>
                        </m:r>
                        <m:r>
                          <a:rPr lang="en-US" sz="2000" i="1">
                            <a:latin typeface="Cambria Math" panose="02040503050406030204" pitchFamily="18" charset="0"/>
                          </a:rPr>
                          <m:t>𝐶𝑉</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24.54</m:t>
                        </m:r>
                      </m:num>
                      <m:den>
                        <m:f>
                          <m:fPr>
                            <m:ctrlPr>
                              <a:rPr lang="en-US" sz="2000" i="1">
                                <a:latin typeface="Cambria Math" panose="02040503050406030204" pitchFamily="18" charset="0"/>
                              </a:rPr>
                            </m:ctrlPr>
                          </m:fPr>
                          <m:num>
                            <m:r>
                              <a:rPr lang="en-US" sz="2000" i="1">
                                <a:latin typeface="Cambria Math" panose="02040503050406030204" pitchFamily="18" charset="0"/>
                              </a:rPr>
                              <m:t>0.1×0.78×1000</m:t>
                            </m:r>
                          </m:num>
                          <m:den>
                            <m:r>
                              <a:rPr lang="en-US" sz="2000" i="1">
                                <a:latin typeface="Cambria Math" panose="02040503050406030204" pitchFamily="18" charset="0"/>
                              </a:rPr>
                              <m:t>1000×60</m:t>
                            </m:r>
                          </m:den>
                        </m:f>
                        <m:r>
                          <a:rPr lang="en-US" sz="2000" i="1">
                            <a:latin typeface="Cambria Math" panose="02040503050406030204" pitchFamily="18" charset="0"/>
                          </a:rPr>
                          <m:t>×43900</m:t>
                        </m:r>
                      </m:den>
                    </m:f>
                    <m:r>
                      <a:rPr lang="en-US" sz="2000" i="1">
                        <a:latin typeface="Cambria Math" panose="02040503050406030204" pitchFamily="18" charset="0"/>
                      </a:rPr>
                      <m:t>=43%</m:t>
                    </m:r>
                  </m:oMath>
                </a14:m>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4672689"/>
              </a:xfrm>
              <a:prstGeom prst="rect">
                <a:avLst/>
              </a:prstGeom>
              <a:blipFill rotWithShape="0">
                <a:blip r:embed="rId3"/>
                <a:stretch>
                  <a:fillRect l="-624" t="-65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1745579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286232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3) A  four cylinder four stroke petrol engine develops 30 kW at 2500 rpm. The mean effective pressure on each piston is 8 bar and mechanical efficiency is 80%. Calculate the diameter and stroke of each cylinder. </a:t>
            </a: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58578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9658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know that,</a:t>
                </a:r>
              </a:p>
              <a:p>
                <a:pPr algn="just"/>
                <a:endParaRPr lang="en-US" sz="2000" u="sng"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𝑚𝑒𝑐h</m:t>
                          </m:r>
                        </m:sub>
                      </m:sSub>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𝐵𝑃</m:t>
                          </m:r>
                        </m:num>
                        <m:den>
                          <m:r>
                            <a:rPr lang="en-US" sz="2000" i="1">
                              <a:latin typeface="Cambria Math" panose="02040503050406030204" pitchFamily="18" charset="0"/>
                            </a:rPr>
                            <m:t>𝐼𝑃</m:t>
                          </m:r>
                        </m:den>
                      </m:f>
                    </m:oMath>
                  </m:oMathPara>
                </a14:m>
                <a:endParaRPr lang="en-US" sz="2000" dirty="0"/>
              </a:p>
              <a:p>
                <a:pPr algn="just"/>
                <a:endParaRPr lang="en-US" sz="2000" dirty="0"/>
              </a:p>
              <a:p>
                <a:pPr algn="just"/>
                <a:r>
                  <a:rPr lang="en-US" sz="2000" dirty="0">
                    <a:latin typeface="Times New Roman" panose="02020603050405020304" pitchFamily="18" charset="0"/>
                    <a:cs typeface="Times New Roman" panose="02020603050405020304" pitchFamily="18" charset="0"/>
                  </a:rPr>
                  <a:t>Therefore,</a:t>
                </a:r>
              </a:p>
              <a:p>
                <a:pPr algn="just"/>
                <a:endParaRPr lang="en-IN" sz="2000" u="sng"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𝐼𝑃</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𝐵𝑃</m:t>
                          </m:r>
                        </m:num>
                        <m:den>
                          <m:sSub>
                            <m:sSubPr>
                              <m:ctrlPr>
                                <a:rPr lang="en-US" sz="2000" i="1">
                                  <a:latin typeface="Cambria Math" panose="02040503050406030204" pitchFamily="18" charset="0"/>
                                </a:rPr>
                              </m:ctrlPr>
                            </m:sSubPr>
                            <m:e>
                              <m:r>
                                <a:rPr lang="en-US" sz="2000" i="1">
                                  <a:latin typeface="Cambria Math" panose="02040503050406030204" pitchFamily="18" charset="0"/>
                                </a:rPr>
                                <m:t>𝜂</m:t>
                              </m:r>
                            </m:e>
                            <m:sub>
                              <m:r>
                                <a:rPr lang="en-US" sz="2000" i="1">
                                  <a:latin typeface="Cambria Math" panose="02040503050406030204" pitchFamily="18" charset="0"/>
                                </a:rPr>
                                <m:t>𝑚𝑒𝑐h</m:t>
                              </m:r>
                            </m:sub>
                          </m:sSub>
                        </m:den>
                      </m:f>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30</m:t>
                          </m:r>
                        </m:num>
                        <m:den>
                          <m:r>
                            <a:rPr lang="en-US" sz="2000" i="1">
                              <a:latin typeface="Cambria Math" panose="02040503050406030204" pitchFamily="18" charset="0"/>
                            </a:rPr>
                            <m:t>0.8</m:t>
                          </m:r>
                        </m:den>
                      </m:f>
                      <m:r>
                        <a:rPr lang="en-US" sz="2000" i="1">
                          <a:latin typeface="Cambria Math" panose="02040503050406030204" pitchFamily="18" charset="0"/>
                        </a:rPr>
                        <m:t>=37.5 </m:t>
                      </m:r>
                      <m:r>
                        <a:rPr lang="en-US" sz="2000" i="1">
                          <a:latin typeface="Cambria Math" panose="02040503050406030204" pitchFamily="18" charset="0"/>
                        </a:rPr>
                        <m:t>𝑘𝑊</m:t>
                      </m:r>
                    </m:oMath>
                  </m:oMathPara>
                </a14:m>
                <a:endParaRPr lang="en-US" sz="2000" dirty="0"/>
              </a:p>
              <a:p>
                <a:pPr algn="just"/>
                <a:endParaRPr lang="en-US" sz="2000" dirty="0"/>
              </a:p>
              <a:p>
                <a:pPr algn="just"/>
                <a:r>
                  <a:rPr lang="en-US" sz="2000" dirty="0">
                    <a:latin typeface="Times New Roman" panose="02020603050405020304" pitchFamily="18" charset="0"/>
                    <a:cs typeface="Times New Roman" panose="02020603050405020304" pitchFamily="18" charset="0"/>
                  </a:rPr>
                  <a:t>Also</a:t>
                </a:r>
                <a:r>
                  <a:rPr lang="en-US" sz="2000" dirty="0"/>
                  <a:t>, </a:t>
                </a:r>
                <a14:m>
                  <m:oMath xmlns:m="http://schemas.openxmlformats.org/officeDocument/2006/math">
                    <m:r>
                      <a:rPr lang="en-US" sz="2000" i="1">
                        <a:latin typeface="Cambria Math" panose="02040503050406030204" pitchFamily="18" charset="0"/>
                      </a:rPr>
                      <m:t>𝐼𝑃</m:t>
                    </m:r>
                    <m:r>
                      <a:rPr lang="en-US" sz="2000" i="1">
                        <a:latin typeface="Cambria Math" panose="02040503050406030204" pitchFamily="18" charset="0"/>
                      </a:rPr>
                      <m:t>= </m:t>
                    </m:r>
                    <m:f>
                      <m:fPr>
                        <m:ctrlPr>
                          <a:rPr lang="en-US" sz="2000" i="1">
                            <a:latin typeface="Cambria Math" panose="02040503050406030204" pitchFamily="18" charset="0"/>
                          </a:rPr>
                        </m:ctrlPr>
                      </m:fPr>
                      <m:num>
                        <m:r>
                          <a:rPr lang="en-US" sz="2000" i="1">
                            <a:latin typeface="Cambria Math" panose="02040503050406030204" pitchFamily="18" charset="0"/>
                          </a:rPr>
                          <m:t>𝑛</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𝑚</m:t>
                            </m:r>
                          </m:sub>
                        </m:sSub>
                        <m:r>
                          <a:rPr lang="en-US" sz="2000" i="1">
                            <a:latin typeface="Cambria Math" panose="02040503050406030204" pitchFamily="18" charset="0"/>
                          </a:rPr>
                          <m:t>𝐿𝐴𝑁𝐾</m:t>
                        </m:r>
                      </m:num>
                      <m:den>
                        <m:r>
                          <a:rPr lang="en-US" sz="2000" i="1">
                            <a:latin typeface="Cambria Math" panose="02040503050406030204" pitchFamily="18" charset="0"/>
                          </a:rPr>
                          <m:t>60×1000</m:t>
                        </m:r>
                      </m:den>
                    </m:f>
                  </m:oMath>
                </a14:m>
                <a:endParaRPr lang="en-US" sz="2000" dirty="0"/>
              </a:p>
              <a:p>
                <a:pPr algn="just"/>
                <a:endParaRPr lang="en-US" sz="2000" dirty="0"/>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6965881"/>
              </a:xfrm>
              <a:prstGeom prst="rect">
                <a:avLst/>
              </a:prstGeom>
              <a:blipFill rotWithShape="0">
                <a:blip r:embed="rId3"/>
                <a:stretch>
                  <a:fillRect l="-624" t="-437"/>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775513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Intensive and Extensive Properties</a:t>
            </a:r>
          </a:p>
        </p:txBody>
      </p:sp>
      <p:pic>
        <p:nvPicPr>
          <p:cNvPr id="4" name="Picture 3"/>
          <p:cNvPicPr>
            <a:picLocks noChangeAspect="1"/>
          </p:cNvPicPr>
          <p:nvPr/>
        </p:nvPicPr>
        <p:blipFill>
          <a:blip r:embed="rId3"/>
          <a:stretch>
            <a:fillRect/>
          </a:stretch>
        </p:blipFill>
        <p:spPr>
          <a:xfrm>
            <a:off x="261521" y="1513221"/>
            <a:ext cx="8749550" cy="5107393"/>
          </a:xfrm>
          <a:prstGeom prst="rect">
            <a:avLst/>
          </a:prstGeom>
        </p:spPr>
      </p:pic>
    </p:spTree>
    <p:extLst>
      <p:ext uri="{BB962C8B-B14F-4D97-AF65-F5344CB8AC3E}">
        <p14:creationId xmlns:p14="http://schemas.microsoft.com/office/powerpoint/2010/main" val="135195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80179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37.5= </m:t>
                      </m:r>
                      <m:f>
                        <m:fPr>
                          <m:ctrlPr>
                            <a:rPr lang="en-US" sz="2000" i="1">
                              <a:latin typeface="Cambria Math" panose="02040503050406030204" pitchFamily="18" charset="0"/>
                            </a:rPr>
                          </m:ctrlPr>
                        </m:fPr>
                        <m:num>
                          <m:r>
                            <a:rPr lang="en-US" sz="2000" i="1">
                              <a:latin typeface="Cambria Math" panose="02040503050406030204" pitchFamily="18" charset="0"/>
                            </a:rPr>
                            <m:t>4×8×</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5</m:t>
                              </m:r>
                            </m:sup>
                          </m:sSup>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𝜋</m:t>
                              </m:r>
                            </m:num>
                            <m:den>
                              <m:r>
                                <a:rPr lang="en-US" sz="2000" i="1">
                                  <a:latin typeface="Cambria Math" panose="02040503050406030204" pitchFamily="18" charset="0"/>
                                </a:rPr>
                                <m:t>4</m:t>
                              </m:r>
                            </m:den>
                          </m:f>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r>
                            <a:rPr lang="en-US" sz="2000" i="1">
                              <a:latin typeface="Cambria Math" panose="02040503050406030204" pitchFamily="18" charset="0"/>
                            </a:rPr>
                            <m:t>)×2500×(</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r>
                            <a:rPr lang="en-US" sz="2000" i="1">
                              <a:latin typeface="Cambria Math" panose="02040503050406030204" pitchFamily="18" charset="0"/>
                            </a:rPr>
                            <m:t>)</m:t>
                          </m:r>
                        </m:num>
                        <m:den>
                          <m:r>
                            <a:rPr lang="en-US" sz="2000" i="1">
                              <a:latin typeface="Cambria Math" panose="02040503050406030204" pitchFamily="18" charset="0"/>
                            </a:rPr>
                            <m:t>60×1000</m:t>
                          </m:r>
                        </m:den>
                      </m:f>
                    </m:oMath>
                  </m:oMathPara>
                </a14:m>
                <a:endParaRPr lang="en-US" sz="2000" dirty="0"/>
              </a:p>
              <a:p>
                <a:pPr algn="just"/>
                <a:endParaRPr lang="en-US" sz="2000" dirty="0"/>
              </a:p>
              <a:p>
                <a:pPr algn="just"/>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7.16×</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−4</m:t>
                          </m:r>
                        </m:sup>
                      </m:sSup>
                      <m:r>
                        <a:rPr lang="en-US" sz="2000" i="1">
                          <a:latin typeface="Cambria Math" panose="02040503050406030204" pitchFamily="18" charset="0"/>
                        </a:rPr>
                        <m:t>=</m:t>
                      </m:r>
                      <m:r>
                        <a:rPr lang="en-US" sz="2000" i="1">
                          <a:latin typeface="Cambria Math" panose="02040503050406030204" pitchFamily="18" charset="0"/>
                        </a:rPr>
                        <m:t>𝐿</m:t>
                      </m:r>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oMath>
                  </m:oMathPara>
                </a14:m>
                <a:endParaRPr lang="en-US" sz="2000" dirty="0"/>
              </a:p>
              <a:p>
                <a:pPr algn="just"/>
                <a:endParaRPr lang="en-US" sz="2000" dirty="0"/>
              </a:p>
              <a:p>
                <a:pPr algn="just"/>
                <a:r>
                  <a:rPr lang="en-US" sz="2000" dirty="0">
                    <a:latin typeface="Times New Roman" panose="02020603050405020304" pitchFamily="18" charset="0"/>
                    <a:cs typeface="Times New Roman" panose="02020603050405020304" pitchFamily="18" charset="0"/>
                  </a:rPr>
                  <a:t>From data, L/d = 1.5 or L = 1.5d</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Therefore,</a:t>
                </a:r>
              </a:p>
              <a:p>
                <a:pPr algn="just"/>
                <a:endParaRPr lang="en-US" sz="20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7.16×</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−4</m:t>
                          </m:r>
                        </m:sup>
                      </m:sSup>
                      <m:r>
                        <a:rPr lang="en-US" sz="2000" i="1">
                          <a:latin typeface="Cambria Math" panose="02040503050406030204" pitchFamily="18" charset="0"/>
                        </a:rPr>
                        <m:t>=(1.5</m:t>
                      </m:r>
                      <m:r>
                        <a:rPr lang="en-US" sz="2000" i="1">
                          <a:latin typeface="Cambria Math" panose="02040503050406030204" pitchFamily="18" charset="0"/>
                        </a:rPr>
                        <m:t>𝑑</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𝑑</m:t>
                          </m:r>
                        </m:e>
                        <m:sup>
                          <m:r>
                            <a:rPr lang="en-US" sz="2000" i="1">
                              <a:latin typeface="Cambria Math" panose="02040503050406030204" pitchFamily="18" charset="0"/>
                            </a:rPr>
                            <m:t>2</m:t>
                          </m:r>
                        </m:sup>
                      </m:sSup>
                    </m:oMath>
                  </m:oMathPara>
                </a14:m>
                <a:endParaRPr lang="en-US" sz="2000" dirty="0"/>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This gives, d = 0.078 m = 78 mm; L = 1.5d = 117 mm</a:t>
                </a:r>
              </a:p>
              <a:p>
                <a:pPr algn="just"/>
                <a:endParaRPr lang="en-US" sz="2000" dirty="0"/>
              </a:p>
              <a:p>
                <a:pPr algn="just"/>
                <a:endParaRPr lang="en-US" sz="2000" dirty="0"/>
              </a:p>
              <a:p>
                <a:pPr algn="just"/>
                <a:endParaRPr lang="en-US" sz="2000" dirty="0"/>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746404" cy="8017964"/>
              </a:xfrm>
              <a:prstGeom prst="rect">
                <a:avLst/>
              </a:prstGeom>
              <a:blipFill rotWithShape="0">
                <a:blip r:embed="rId3"/>
                <a:stretch>
                  <a:fillRect l="-624" t="-380"/>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2932031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4) </a:t>
            </a:r>
            <a:r>
              <a:rPr lang="en-US" sz="2000" b="1" dirty="0">
                <a:latin typeface="Times New Roman" panose="02020603050405020304" pitchFamily="18" charset="0"/>
                <a:cs typeface="Times New Roman" panose="02020603050405020304" pitchFamily="18" charset="0"/>
              </a:rPr>
              <a:t>A diesel engine develops 5 kW. Its indicated thermal efficiency is 30% and mechanical efficiency is 75%. Estimate the fuel consumption of the engine in a) kg/</a:t>
            </a:r>
            <a:r>
              <a:rPr lang="en-US" sz="2000" b="1" dirty="0" err="1">
                <a:latin typeface="Times New Roman" panose="02020603050405020304" pitchFamily="18" charset="0"/>
                <a:cs typeface="Times New Roman" panose="02020603050405020304" pitchFamily="18" charset="0"/>
              </a:rPr>
              <a:t>hr</a:t>
            </a:r>
            <a:r>
              <a:rPr lang="en-US" sz="2000" b="1" dirty="0">
                <a:latin typeface="Times New Roman" panose="02020603050405020304" pitchFamily="18" charset="0"/>
                <a:cs typeface="Times New Roman" panose="02020603050405020304" pitchFamily="18" charset="0"/>
              </a:rPr>
              <a:t> and b) litres/hr. Also find ISFC and BSFC. Take CV of fuel = 42000 kJ/kg and specific gravity of fuel = 0.87.</a:t>
            </a:r>
            <a:br>
              <a:rPr lang="en-US" sz="2000" b="1" dirty="0">
                <a:latin typeface="Times New Roman" panose="02020603050405020304" pitchFamily="18" charset="0"/>
                <a:cs typeface="Times New Roman" panose="02020603050405020304" pitchFamily="18" charset="0"/>
              </a:rPr>
            </a:b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Tree>
    <p:extLst>
      <p:ext uri="{BB962C8B-B14F-4D97-AF65-F5344CB8AC3E}">
        <p14:creationId xmlns:p14="http://schemas.microsoft.com/office/powerpoint/2010/main" val="267352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have,</a:t>
            </a:r>
          </a:p>
          <a:p>
            <a:pPr algn="just"/>
            <a:endParaRPr lang="en-US" sz="2000" dirty="0"/>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We know that,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7" name="Object 6"/>
          <p:cNvGraphicFramePr>
            <a:graphicFrameLocks noChangeAspect="1"/>
          </p:cNvGraphicFramePr>
          <p:nvPr>
            <p:extLst/>
          </p:nvPr>
        </p:nvGraphicFramePr>
        <p:xfrm>
          <a:off x="168339" y="3025815"/>
          <a:ext cx="4040188" cy="1360488"/>
        </p:xfrm>
        <a:graphic>
          <a:graphicData uri="http://schemas.openxmlformats.org/presentationml/2006/ole">
            <mc:AlternateContent xmlns:mc="http://schemas.openxmlformats.org/markup-compatibility/2006">
              <mc:Choice xmlns:v="urn:schemas-microsoft-com:vml" Requires="v">
                <p:oleObj spid="_x0000_s1056" name="Equation" r:id="rId5" imgW="2222280" imgH="749160" progId="Equation.3">
                  <p:embed/>
                </p:oleObj>
              </mc:Choice>
              <mc:Fallback>
                <p:oleObj name="Equation" r:id="rId5" imgW="2222280" imgH="749160" progId="Equation.3">
                  <p:embed/>
                  <p:pic>
                    <p:nvPicPr>
                      <p:cNvPr id="0" name=""/>
                      <p:cNvPicPr>
                        <a:picLocks noChangeAspect="1" noChangeArrowheads="1"/>
                      </p:cNvPicPr>
                      <p:nvPr/>
                    </p:nvPicPr>
                    <p:blipFill>
                      <a:blip r:embed="rId6"/>
                      <a:srcRect/>
                      <a:stretch>
                        <a:fillRect/>
                      </a:stretch>
                    </p:blipFill>
                    <p:spPr bwMode="auto">
                      <a:xfrm>
                        <a:off x="168339" y="3025815"/>
                        <a:ext cx="4040188" cy="1360488"/>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168339" y="4838700"/>
          <a:ext cx="2886075" cy="1452562"/>
        </p:xfrm>
        <a:graphic>
          <a:graphicData uri="http://schemas.openxmlformats.org/presentationml/2006/ole">
            <mc:AlternateContent xmlns:mc="http://schemas.openxmlformats.org/markup-compatibility/2006">
              <mc:Choice xmlns:v="urn:schemas-microsoft-com:vml" Requires="v">
                <p:oleObj spid="_x0000_s1057" name="Equation" r:id="rId7" imgW="1587240" imgH="799920" progId="Equation.3">
                  <p:embed/>
                </p:oleObj>
              </mc:Choice>
              <mc:Fallback>
                <p:oleObj name="Equation" r:id="rId7" imgW="1587240" imgH="799920" progId="Equation.3">
                  <p:embed/>
                  <p:pic>
                    <p:nvPicPr>
                      <p:cNvPr id="0" name=""/>
                      <p:cNvPicPr>
                        <a:picLocks noChangeAspect="1" noChangeArrowheads="1"/>
                      </p:cNvPicPr>
                      <p:nvPr/>
                    </p:nvPicPr>
                    <p:blipFill>
                      <a:blip r:embed="rId8"/>
                      <a:srcRect/>
                      <a:stretch>
                        <a:fillRect/>
                      </a:stretch>
                    </p:blipFill>
                    <p:spPr bwMode="auto">
                      <a:xfrm>
                        <a:off x="168339" y="4838700"/>
                        <a:ext cx="2886075" cy="1452562"/>
                      </a:xfrm>
                      <a:prstGeom prst="rect">
                        <a:avLst/>
                      </a:prstGeom>
                      <a:noFill/>
                    </p:spPr>
                  </p:pic>
                </p:oleObj>
              </mc:Fallback>
            </mc:AlternateContent>
          </a:graphicData>
        </a:graphic>
      </p:graphicFrame>
    </p:spTree>
    <p:extLst>
      <p:ext uri="{BB962C8B-B14F-4D97-AF65-F5344CB8AC3E}">
        <p14:creationId xmlns:p14="http://schemas.microsoft.com/office/powerpoint/2010/main" val="219563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93111" y="741225"/>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We have,</a:t>
            </a:r>
          </a:p>
          <a:p>
            <a:pPr algn="just"/>
            <a:endParaRPr lang="en-US" sz="2000" dirty="0"/>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We know that,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7" name="Object 6"/>
          <p:cNvGraphicFramePr>
            <a:graphicFrameLocks noChangeAspect="1"/>
          </p:cNvGraphicFramePr>
          <p:nvPr>
            <p:extLst/>
          </p:nvPr>
        </p:nvGraphicFramePr>
        <p:xfrm>
          <a:off x="168339" y="3025815"/>
          <a:ext cx="4040188" cy="1360488"/>
        </p:xfrm>
        <a:graphic>
          <a:graphicData uri="http://schemas.openxmlformats.org/presentationml/2006/ole">
            <mc:AlternateContent xmlns:mc="http://schemas.openxmlformats.org/markup-compatibility/2006">
              <mc:Choice xmlns:v="urn:schemas-microsoft-com:vml" Requires="v">
                <p:oleObj spid="_x0000_s2080" name="Equation" r:id="rId5" imgW="2222280" imgH="749160" progId="Equation.3">
                  <p:embed/>
                </p:oleObj>
              </mc:Choice>
              <mc:Fallback>
                <p:oleObj name="Equation" r:id="rId5" imgW="2222280" imgH="749160" progId="Equation.3">
                  <p:embed/>
                  <p:pic>
                    <p:nvPicPr>
                      <p:cNvPr id="0" name=""/>
                      <p:cNvPicPr>
                        <a:picLocks noChangeAspect="1" noChangeArrowheads="1"/>
                      </p:cNvPicPr>
                      <p:nvPr/>
                    </p:nvPicPr>
                    <p:blipFill>
                      <a:blip r:embed="rId6"/>
                      <a:srcRect/>
                      <a:stretch>
                        <a:fillRect/>
                      </a:stretch>
                    </p:blipFill>
                    <p:spPr bwMode="auto">
                      <a:xfrm>
                        <a:off x="168339" y="3025815"/>
                        <a:ext cx="4040188" cy="1360488"/>
                      </a:xfrm>
                      <a:prstGeom prst="rect">
                        <a:avLst/>
                      </a:prstGeom>
                      <a:noFill/>
                    </p:spPr>
                  </p:pic>
                </p:oleObj>
              </mc:Fallback>
            </mc:AlternateContent>
          </a:graphicData>
        </a:graphic>
      </p:graphicFrame>
      <p:graphicFrame>
        <p:nvGraphicFramePr>
          <p:cNvPr id="9" name="Object 8"/>
          <p:cNvGraphicFramePr>
            <a:graphicFrameLocks noChangeAspect="1"/>
          </p:cNvGraphicFramePr>
          <p:nvPr>
            <p:extLst/>
          </p:nvPr>
        </p:nvGraphicFramePr>
        <p:xfrm>
          <a:off x="168275" y="4838700"/>
          <a:ext cx="2886075" cy="1452563"/>
        </p:xfrm>
        <a:graphic>
          <a:graphicData uri="http://schemas.openxmlformats.org/presentationml/2006/ole">
            <mc:AlternateContent xmlns:mc="http://schemas.openxmlformats.org/markup-compatibility/2006">
              <mc:Choice xmlns:v="urn:schemas-microsoft-com:vml" Requires="v">
                <p:oleObj spid="_x0000_s2081" name="Equation" r:id="rId7" imgW="1587240" imgH="799920" progId="Equation.3">
                  <p:embed/>
                </p:oleObj>
              </mc:Choice>
              <mc:Fallback>
                <p:oleObj name="Equation" r:id="rId7" imgW="1587240" imgH="799920" progId="Equation.3">
                  <p:embed/>
                  <p:pic>
                    <p:nvPicPr>
                      <p:cNvPr id="0" name=""/>
                      <p:cNvPicPr>
                        <a:picLocks noChangeAspect="1" noChangeArrowheads="1"/>
                      </p:cNvPicPr>
                      <p:nvPr/>
                    </p:nvPicPr>
                    <p:blipFill>
                      <a:blip r:embed="rId8"/>
                      <a:srcRect/>
                      <a:stretch>
                        <a:fillRect/>
                      </a:stretch>
                    </p:blipFill>
                    <p:spPr bwMode="auto">
                      <a:xfrm>
                        <a:off x="168275" y="4838700"/>
                        <a:ext cx="2886075" cy="1452563"/>
                      </a:xfrm>
                      <a:prstGeom prst="rect">
                        <a:avLst/>
                      </a:prstGeom>
                      <a:noFill/>
                    </p:spPr>
                  </p:pic>
                </p:oleObj>
              </mc:Fallback>
            </mc:AlternateContent>
          </a:graphicData>
        </a:graphic>
      </p:graphicFrame>
    </p:spTree>
    <p:extLst>
      <p:ext uri="{BB962C8B-B14F-4D97-AF65-F5344CB8AC3E}">
        <p14:creationId xmlns:p14="http://schemas.microsoft.com/office/powerpoint/2010/main" val="269659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93111" y="741225"/>
            <a:ext cx="7999758" cy="461665"/>
          </a:xfrm>
          <a:prstGeom prst="rect">
            <a:avLst/>
          </a:prstGeom>
        </p:spPr>
        <p:txBody>
          <a:bodyPr wrap="square">
            <a:spAutoFit/>
          </a:bodyPr>
          <a:lstStyle/>
          <a:p>
            <a:r>
              <a:rPr lang="en-IN" sz="2400" b="1" dirty="0">
                <a:solidFill>
                  <a:schemeClr val="accent2">
                    <a:lumMod val="75000"/>
                  </a:schemeClr>
                </a:solidFill>
              </a:rPr>
              <a:t>IC ENGINES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PERFORMANCE PARAMETERS OF IC ENGINES  - 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r>
              <a:rPr lang="en-IN" sz="2000" b="1" dirty="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So,</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To get fuel consumption in litres/</a:t>
            </a:r>
            <a:r>
              <a:rPr lang="en-IN" sz="2000" dirty="0" err="1">
                <a:latin typeface="Times New Roman" panose="02020603050405020304" pitchFamily="18" charset="0"/>
                <a:cs typeface="Times New Roman" panose="02020603050405020304" pitchFamily="18" charset="0"/>
              </a:rPr>
              <a:t>hr</a:t>
            </a:r>
            <a:r>
              <a:rPr lang="en-IN" sz="2000" dirty="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graphicFrame>
        <p:nvGraphicFramePr>
          <p:cNvPr id="12" name="Object 11"/>
          <p:cNvGraphicFramePr>
            <a:graphicFrameLocks noChangeAspect="1"/>
          </p:cNvGraphicFramePr>
          <p:nvPr>
            <p:extLst/>
          </p:nvPr>
        </p:nvGraphicFramePr>
        <p:xfrm>
          <a:off x="168339" y="2940415"/>
          <a:ext cx="5448301" cy="644525"/>
        </p:xfrm>
        <a:graphic>
          <a:graphicData uri="http://schemas.openxmlformats.org/presentationml/2006/ole">
            <mc:AlternateContent xmlns:mc="http://schemas.openxmlformats.org/markup-compatibility/2006">
              <mc:Choice xmlns:v="urn:schemas-microsoft-com:vml" Requires="v">
                <p:oleObj spid="_x0000_s3119" name="Equation" r:id="rId5" imgW="2997000" imgH="355320" progId="Equation.3">
                  <p:embed/>
                </p:oleObj>
              </mc:Choice>
              <mc:Fallback>
                <p:oleObj name="Equation" r:id="rId5" imgW="2997000" imgH="355320" progId="Equation.3">
                  <p:embed/>
                  <p:pic>
                    <p:nvPicPr>
                      <p:cNvPr id="0" name=""/>
                      <p:cNvPicPr>
                        <a:picLocks noChangeAspect="1" noChangeArrowheads="1"/>
                      </p:cNvPicPr>
                      <p:nvPr/>
                    </p:nvPicPr>
                    <p:blipFill>
                      <a:blip r:embed="rId6"/>
                      <a:srcRect/>
                      <a:stretch>
                        <a:fillRect/>
                      </a:stretch>
                    </p:blipFill>
                    <p:spPr bwMode="auto">
                      <a:xfrm>
                        <a:off x="168339" y="2940415"/>
                        <a:ext cx="5448301" cy="644525"/>
                      </a:xfrm>
                      <a:prstGeom prst="rect">
                        <a:avLst/>
                      </a:prstGeom>
                      <a:noFill/>
                    </p:spPr>
                  </p:pic>
                </p:oleObj>
              </mc:Fallback>
            </mc:AlternateContent>
          </a:graphicData>
        </a:graphic>
      </p:graphicFrame>
      <p:graphicFrame>
        <p:nvGraphicFramePr>
          <p:cNvPr id="13" name="Object 12"/>
          <p:cNvGraphicFramePr>
            <a:graphicFrameLocks noChangeAspect="1"/>
          </p:cNvGraphicFramePr>
          <p:nvPr>
            <p:extLst/>
          </p:nvPr>
        </p:nvGraphicFramePr>
        <p:xfrm>
          <a:off x="144840" y="4282178"/>
          <a:ext cx="4248150" cy="1082675"/>
        </p:xfrm>
        <a:graphic>
          <a:graphicData uri="http://schemas.openxmlformats.org/presentationml/2006/ole">
            <mc:AlternateContent xmlns:mc="http://schemas.openxmlformats.org/markup-compatibility/2006">
              <mc:Choice xmlns:v="urn:schemas-microsoft-com:vml" Requires="v">
                <p:oleObj spid="_x0000_s3120" name="Equation" r:id="rId7" imgW="2336760" imgH="596880" progId="Equation.3">
                  <p:embed/>
                </p:oleObj>
              </mc:Choice>
              <mc:Fallback>
                <p:oleObj name="Equation" r:id="rId7" imgW="2336760" imgH="596880" progId="Equation.3">
                  <p:embed/>
                  <p:pic>
                    <p:nvPicPr>
                      <p:cNvPr id="0" name=""/>
                      <p:cNvPicPr>
                        <a:picLocks noChangeAspect="1" noChangeArrowheads="1"/>
                      </p:cNvPicPr>
                      <p:nvPr/>
                    </p:nvPicPr>
                    <p:blipFill>
                      <a:blip r:embed="rId8"/>
                      <a:srcRect/>
                      <a:stretch>
                        <a:fillRect/>
                      </a:stretch>
                    </p:blipFill>
                    <p:spPr bwMode="auto">
                      <a:xfrm>
                        <a:off x="144840" y="4282178"/>
                        <a:ext cx="4248150" cy="1082675"/>
                      </a:xfrm>
                      <a:prstGeom prst="rect">
                        <a:avLst/>
                      </a:prstGeom>
                      <a:noFill/>
                    </p:spPr>
                  </p:pic>
                </p:oleObj>
              </mc:Fallback>
            </mc:AlternateContent>
          </a:graphicData>
        </a:graphic>
      </p:graphicFrame>
      <p:graphicFrame>
        <p:nvGraphicFramePr>
          <p:cNvPr id="14" name="Object 13"/>
          <p:cNvGraphicFramePr>
            <a:graphicFrameLocks noChangeAspect="1"/>
          </p:cNvGraphicFramePr>
          <p:nvPr>
            <p:extLst/>
          </p:nvPr>
        </p:nvGraphicFramePr>
        <p:xfrm>
          <a:off x="144840" y="5392173"/>
          <a:ext cx="4179887" cy="1404938"/>
        </p:xfrm>
        <a:graphic>
          <a:graphicData uri="http://schemas.openxmlformats.org/presentationml/2006/ole">
            <mc:AlternateContent xmlns:mc="http://schemas.openxmlformats.org/markup-compatibility/2006">
              <mc:Choice xmlns:v="urn:schemas-microsoft-com:vml" Requires="v">
                <p:oleObj spid="_x0000_s3121" name="Equation" r:id="rId9" imgW="2298600" imgH="774360" progId="Equation.3">
                  <p:embed/>
                </p:oleObj>
              </mc:Choice>
              <mc:Fallback>
                <p:oleObj name="Equation" r:id="rId9" imgW="2298600" imgH="774360" progId="Equation.3">
                  <p:embed/>
                  <p:pic>
                    <p:nvPicPr>
                      <p:cNvPr id="0" name=""/>
                      <p:cNvPicPr>
                        <a:picLocks noChangeAspect="1" noChangeArrowheads="1"/>
                      </p:cNvPicPr>
                      <p:nvPr/>
                    </p:nvPicPr>
                    <p:blipFill>
                      <a:blip r:embed="rId10"/>
                      <a:srcRect/>
                      <a:stretch>
                        <a:fillRect/>
                      </a:stretch>
                    </p:blipFill>
                    <p:spPr bwMode="auto">
                      <a:xfrm>
                        <a:off x="144840" y="5392173"/>
                        <a:ext cx="4179887" cy="1404938"/>
                      </a:xfrm>
                      <a:prstGeom prst="rect">
                        <a:avLst/>
                      </a:prstGeom>
                      <a:noFill/>
                    </p:spPr>
                  </p:pic>
                </p:oleObj>
              </mc:Fallback>
            </mc:AlternateContent>
          </a:graphicData>
        </a:graphic>
      </p:graphicFrame>
    </p:spTree>
    <p:extLst>
      <p:ext uri="{BB962C8B-B14F-4D97-AF65-F5344CB8AC3E}">
        <p14:creationId xmlns:p14="http://schemas.microsoft.com/office/powerpoint/2010/main" val="1423048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746404"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issues like global warming, depleting fossil fuel reserves, and greenhouse gas (GHG) emissions need dire attention for ensuring a sustainable future.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the transportation sector is one of the largest contributors to the rising harmful emissions, the electrification of transportation is seen as a promising solution for this problem.</a:t>
            </a: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History of Electric Vehicles –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1503" y="4267648"/>
            <a:ext cx="6403470" cy="2340177"/>
          </a:xfrm>
          <a:prstGeom prst="rect">
            <a:avLst/>
          </a:prstGeom>
        </p:spPr>
      </p:pic>
    </p:spTree>
    <p:extLst>
      <p:ext uri="{BB962C8B-B14F-4D97-AF65-F5344CB8AC3E}">
        <p14:creationId xmlns:p14="http://schemas.microsoft.com/office/powerpoint/2010/main" val="345447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841242"/>
            <a:ext cx="7942199" cy="5016758"/>
          </a:xfrm>
          <a:prstGeom prst="rect">
            <a:avLst/>
          </a:prstGeom>
        </p:spPr>
        <p:txBody>
          <a:bodyPr wrap="square">
            <a:spAutoFit/>
          </a:bodyPr>
          <a:lstStyle/>
          <a:p>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Electric vehicles are defined as vehicles which use an electric motor for propulsion.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They are propelled by one or more electric motors, receiving power from an onboard source of electricity such as batteries, fuel cells, ultra capacitor, flywheel etc.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EVs include a large range of vehicles from electric two wheelers, three wheelers (rickshaws), cars and electric buses and trucks.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6" name="Picture 5"/>
          <p:cNvPicPr>
            <a:picLocks noChangeAspect="1"/>
          </p:cNvPicPr>
          <p:nvPr/>
        </p:nvPicPr>
        <p:blipFill>
          <a:blip r:embed="rId4"/>
          <a:stretch>
            <a:fillRect/>
          </a:stretch>
        </p:blipFill>
        <p:spPr>
          <a:xfrm>
            <a:off x="8110538" y="2059914"/>
            <a:ext cx="3657600" cy="3228975"/>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14913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969353" cy="717119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Major Components of EV: </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electric vehicle consists of a battery that provides energy, an electric motor that drives the wheels and a controller that regulates the energy flow to the motor. There are no gear box and clutch in these vehicles. </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1895476" y="2555035"/>
            <a:ext cx="7662862" cy="2500626"/>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281491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pic>
        <p:nvPicPr>
          <p:cNvPr id="4098" name="Picture 2" descr="All electric sedan image">
            <a:extLst>
              <a:ext uri="{FF2B5EF4-FFF2-40B4-BE49-F238E27FC236}">
                <a16:creationId xmlns:a16="http://schemas.microsoft.com/office/drawing/2014/main" id="{9239B1BF-3318-4B25-97B9-3CB82CAA9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010"/>
          <a:stretch/>
        </p:blipFill>
        <p:spPr bwMode="auto">
          <a:xfrm>
            <a:off x="842181" y="1660256"/>
            <a:ext cx="8738547" cy="491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873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Major Components of EV: </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Motor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prime mover in electric vehicle is the high torque electric motor.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converts the energy stored in the power pack into mechanical motion. The power is directly delivered to the wheels or through the transaxle that propels the vehicle.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While braking, it acts like a generator (regenerative braking) and recharges the batteries. </a:t>
            </a:r>
          </a:p>
          <a:p>
            <a:pPr algn="just"/>
            <a:r>
              <a:rPr lang="en-US" sz="2000" dirty="0">
                <a:latin typeface="Times New Roman" panose="02020603050405020304" pitchFamily="18" charset="0"/>
                <a:cs typeface="Times New Roman" panose="02020603050405020304" pitchFamily="18" charset="0"/>
              </a:rPr>
              <a:t>  </a:t>
            </a:r>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325" y="3013023"/>
            <a:ext cx="4026049" cy="2308268"/>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520197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Intensive and Extensive Properties</a:t>
            </a:r>
          </a:p>
        </p:txBody>
      </p:sp>
      <p:pic>
        <p:nvPicPr>
          <p:cNvPr id="2" name="Picture 1"/>
          <p:cNvPicPr>
            <a:picLocks noChangeAspect="1"/>
          </p:cNvPicPr>
          <p:nvPr/>
        </p:nvPicPr>
        <p:blipFill>
          <a:blip r:embed="rId3"/>
          <a:stretch>
            <a:fillRect/>
          </a:stretch>
        </p:blipFill>
        <p:spPr>
          <a:xfrm>
            <a:off x="327158" y="1482698"/>
            <a:ext cx="7629120" cy="5375302"/>
          </a:xfrm>
          <a:prstGeom prst="rect">
            <a:avLst/>
          </a:prstGeom>
        </p:spPr>
      </p:pic>
    </p:spTree>
    <p:extLst>
      <p:ext uri="{BB962C8B-B14F-4D97-AF65-F5344CB8AC3E}">
        <p14:creationId xmlns:p14="http://schemas.microsoft.com/office/powerpoint/2010/main" val="1568787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717119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Major Components of EV: </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Power pack (Battery)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Automobile manufacturers use three types of rechargeable batteries. Those are lead acid batteries, nickel metal hydride (NiMH) batteries and lithium ion (Li – ion) batteries.</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Charger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EVs have an on – board charger, which converts AC into DC power to charge the power pack.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Controller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EVs also have a computerized motor controller. This regulates the flow of energy from the power pack to the motor in direct relation to the pressure applied on the accelerator.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8404" y="1850272"/>
            <a:ext cx="4560824" cy="3012419"/>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588886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686341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Major Components of EV: </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DC/DC converter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12V auxiliary battery is normally used in an electric car to power all 12V accessories such as lights, horn etc. EVs use a DC/DC converter which taps the full battery pack voltage and cuts it down to a regulated 13.5 V output similar to an alternator.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Energy Management System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brain of EVs is the energy management system that monitors and controls all required functions.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a computer based system that optimizes charging and energy output of batteries to maximize operating range and improve performance.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3256472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Classification of EVs – </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 are 3 types of electric vehicle:</a:t>
            </a:r>
          </a:p>
          <a:p>
            <a:pPr algn="just"/>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Battery Electric Vehicle (BEV)</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ii) Hybrid Electric Vehicle (HEV)</a:t>
            </a:r>
          </a:p>
          <a:p>
            <a:pPr algn="just"/>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iii) Plug in Hybrid Electric Vehicle (PHEV) </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374099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871007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Battery Electric Vehicle (BEV) – </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battery electric vehicle (BEV) runs entirely using an electric motor and battery, without the support of a traditional internal combustion engine and must be plugged into an external source of electricity to recharge its battery.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BEVs can also recharge their batteries through a process known as regenerative braking, which uses the vehicle’s electric motor to assist in slowing the vehicle and to recover some of the energy normally converted to heat by the brakes.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Examples – Tesla Model S Nissan Leaf, BMW i3, Mitsubishi </a:t>
            </a:r>
            <a:r>
              <a:rPr lang="en-US" sz="2000" dirty="0" err="1">
                <a:latin typeface="Times New Roman" panose="02020603050405020304" pitchFamily="18" charset="0"/>
                <a:cs typeface="Times New Roman" panose="02020603050405020304" pitchFamily="18" charset="0"/>
              </a:rPr>
              <a:t>iMi</a:t>
            </a:r>
            <a:r>
              <a:rPr lang="en-US" sz="2000" dirty="0">
                <a:latin typeface="Times New Roman" panose="02020603050405020304" pitchFamily="18" charset="0"/>
                <a:cs typeface="Times New Roman" panose="02020603050405020304" pitchFamily="18" charset="0"/>
              </a:rPr>
              <a:t> etc.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20131" y="3193835"/>
            <a:ext cx="4597334" cy="2873121"/>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3062446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809452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Hybrid Electric Vehicle (HEV)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Hybrid electric vehicles have a supplemental fuel source to produce electricity on – board. They have two complementary drive systems: an IC engine with a fuel tank and an electric motor with a battery.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Both the drive systems can be used to turn the transmission and the transmission then turns the wheels.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HEVs cannot be recharged from the electricity grid – all their energy comes from fuel and from regenerative braking.</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002" y="2609065"/>
            <a:ext cx="4687630" cy="2634448"/>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2359630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pic>
        <p:nvPicPr>
          <p:cNvPr id="4098" name="Picture 2" descr="Engine calibration updates: Fueling and spark advance calibrations are directed by vehicle computer to control combustion, enable cold start, and meet emissions requirements. Fuel system electrical connections and wiring: System must be electrically isolated and made of materials designed to handle ethanol">
            <a:extLst>
              <a:ext uri="{FF2B5EF4-FFF2-40B4-BE49-F238E27FC236}">
                <a16:creationId xmlns:a16="http://schemas.microsoft.com/office/drawing/2014/main" id="{50F54C1E-BF60-43B8-93FA-64F98D11A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1504950"/>
            <a:ext cx="95250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850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7447267" cy="9017853"/>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Hybrid Electric Vehicle (HEV) – Architectures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err="1">
                <a:latin typeface="Times New Roman" panose="02020603050405020304" pitchFamily="18" charset="0"/>
                <a:cs typeface="Times New Roman" panose="02020603050405020304" pitchFamily="18" charset="0"/>
              </a:rPr>
              <a:t>i</a:t>
            </a:r>
            <a:r>
              <a:rPr lang="en-US" sz="2000" b="1" u="sng" dirty="0">
                <a:latin typeface="Times New Roman" panose="02020603050405020304" pitchFamily="18" charset="0"/>
                <a:cs typeface="Times New Roman" panose="02020603050405020304" pitchFamily="18" charset="0"/>
              </a:rPr>
              <a:t>) Series Architecture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case of series hybrid system, the mechanical output is first converted into electricity using a generator.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converted electricity either charges the battery or can bypass the battery to propel the wheels via the motor and mechanical transmission.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Conceptually, it is an ICE assisted Electric Vehicle (EV).</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7592221" y="2605086"/>
            <a:ext cx="4599779" cy="310991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99089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pic>
        <p:nvPicPr>
          <p:cNvPr id="4" name="Picture 3">
            <a:extLst>
              <a:ext uri="{FF2B5EF4-FFF2-40B4-BE49-F238E27FC236}">
                <a16:creationId xmlns:a16="http://schemas.microsoft.com/office/drawing/2014/main" id="{24CA3E4A-CE19-4EAF-8B71-A3BA0FD98115}"/>
              </a:ext>
            </a:extLst>
          </p:cNvPr>
          <p:cNvPicPr>
            <a:picLocks noChangeAspect="1"/>
          </p:cNvPicPr>
          <p:nvPr/>
        </p:nvPicPr>
        <p:blipFill rotWithShape="1">
          <a:blip r:embed="rId4"/>
          <a:srcRect l="39851" t="27156" r="9888" b="5052"/>
          <a:stretch/>
        </p:blipFill>
        <p:spPr>
          <a:xfrm>
            <a:off x="1307836" y="1412775"/>
            <a:ext cx="7508618" cy="4988017"/>
          </a:xfrm>
          <a:prstGeom prst="rect">
            <a:avLst/>
          </a:prstGeom>
        </p:spPr>
      </p:pic>
    </p:spTree>
    <p:extLst>
      <p:ext uri="{BB962C8B-B14F-4D97-AF65-F5344CB8AC3E}">
        <p14:creationId xmlns:p14="http://schemas.microsoft.com/office/powerpoint/2010/main" val="1163741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7721987" cy="9017853"/>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Hybrid Electric Vehicle (HEV) – Architectures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ii) Parallel Architecture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parallel HEV allows both ICE and electric motor (EM) to deliver power to drive the wheels.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Since both the ICE and EM are coupled to the drive shaft of the wheels via two clutches, the propulsion power may be supplied by ICE alone, by EM only or by both ICE and EM.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EM can be used as a generator to charge the battery by regenerative braking or absorbing power from the ICE when its output is greater than that required to drive the wheels.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4"/>
          <a:stretch>
            <a:fillRect/>
          </a:stretch>
        </p:blipFill>
        <p:spPr>
          <a:xfrm>
            <a:off x="7806278" y="2909886"/>
            <a:ext cx="3870535" cy="211931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3610647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pic>
        <p:nvPicPr>
          <p:cNvPr id="2" name="Picture 1">
            <a:extLst>
              <a:ext uri="{FF2B5EF4-FFF2-40B4-BE49-F238E27FC236}">
                <a16:creationId xmlns:a16="http://schemas.microsoft.com/office/drawing/2014/main" id="{E9D47ADC-B8CF-47BB-8C5D-B02371CA9B0C}"/>
              </a:ext>
            </a:extLst>
          </p:cNvPr>
          <p:cNvPicPr>
            <a:picLocks noChangeAspect="1"/>
          </p:cNvPicPr>
          <p:nvPr/>
        </p:nvPicPr>
        <p:blipFill rotWithShape="1">
          <a:blip r:embed="rId4"/>
          <a:srcRect l="40746" t="22052" r="11679" b="11026"/>
          <a:stretch/>
        </p:blipFill>
        <p:spPr>
          <a:xfrm>
            <a:off x="1241567" y="1568134"/>
            <a:ext cx="7602182" cy="5258355"/>
          </a:xfrm>
          <a:prstGeom prst="rect">
            <a:avLst/>
          </a:prstGeom>
        </p:spPr>
      </p:pic>
    </p:spTree>
    <p:extLst>
      <p:ext uri="{BB962C8B-B14F-4D97-AF65-F5344CB8AC3E}">
        <p14:creationId xmlns:p14="http://schemas.microsoft.com/office/powerpoint/2010/main" val="195434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Thermodynamic Equilibrium</a:t>
            </a:r>
          </a:p>
        </p:txBody>
      </p:sp>
      <p:pic>
        <p:nvPicPr>
          <p:cNvPr id="4" name="Picture 3"/>
          <p:cNvPicPr>
            <a:picLocks noChangeAspect="1"/>
          </p:cNvPicPr>
          <p:nvPr/>
        </p:nvPicPr>
        <p:blipFill>
          <a:blip r:embed="rId3"/>
          <a:stretch>
            <a:fillRect/>
          </a:stretch>
        </p:blipFill>
        <p:spPr>
          <a:xfrm>
            <a:off x="199100" y="1660255"/>
            <a:ext cx="9102063" cy="4865429"/>
          </a:xfrm>
          <a:prstGeom prst="rect">
            <a:avLst/>
          </a:prstGeom>
        </p:spPr>
      </p:pic>
    </p:spTree>
    <p:extLst>
      <p:ext uri="{BB962C8B-B14F-4D97-AF65-F5344CB8AC3E}">
        <p14:creationId xmlns:p14="http://schemas.microsoft.com/office/powerpoint/2010/main" val="2998627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7721987" cy="717119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Hybrid Electric Vehicle (HEV) – Architectures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iii) Series - Parallel Architecture</a:t>
            </a:r>
          </a:p>
          <a:p>
            <a:pPr algn="just"/>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series-parallel hybrid, the configuration incorporates the features of both the series and parallel HEVs.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However, this configuration needs an additional electric machine and a planetary gear unit making the control complex.</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stretch>
            <a:fillRect/>
          </a:stretch>
        </p:blipFill>
        <p:spPr>
          <a:xfrm>
            <a:off x="8033200" y="2924173"/>
            <a:ext cx="3941909" cy="2462214"/>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23178884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pic>
        <p:nvPicPr>
          <p:cNvPr id="4" name="Picture 3">
            <a:extLst>
              <a:ext uri="{FF2B5EF4-FFF2-40B4-BE49-F238E27FC236}">
                <a16:creationId xmlns:a16="http://schemas.microsoft.com/office/drawing/2014/main" id="{4DB50634-61ED-48FB-96FE-39264C487250}"/>
              </a:ext>
            </a:extLst>
          </p:cNvPr>
          <p:cNvPicPr>
            <a:picLocks noChangeAspect="1"/>
          </p:cNvPicPr>
          <p:nvPr/>
        </p:nvPicPr>
        <p:blipFill rotWithShape="1">
          <a:blip r:embed="rId4"/>
          <a:srcRect l="38396" t="17695" r="17612" b="5052"/>
          <a:stretch/>
        </p:blipFill>
        <p:spPr>
          <a:xfrm>
            <a:off x="1459933" y="1488460"/>
            <a:ext cx="7999758" cy="5107063"/>
          </a:xfrm>
          <a:prstGeom prst="rect">
            <a:avLst/>
          </a:prstGeom>
        </p:spPr>
      </p:pic>
    </p:spTree>
    <p:extLst>
      <p:ext uri="{BB962C8B-B14F-4D97-AF65-F5344CB8AC3E}">
        <p14:creationId xmlns:p14="http://schemas.microsoft.com/office/powerpoint/2010/main" val="2153430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871007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Plug in Hybrid Electric Vehicle (PHEV) –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Plug in hybrids use an electric motor and battery that can be plugged into the power grid to charge the battery, but also have the support of an internal combustion engine that may be used to recharge the vehicle’s battery and/or to replace the electric motor when the battery is low.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Plug in hybrids use electricity from the power grid, they often realize more savings in fuel costs than tradition hybrid electric vehicles (HEV).</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Examples – Cadillac ELR, GM Chevy Volt, Toyota Prius Plugin etc.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9524" y="2914649"/>
            <a:ext cx="4469703" cy="2677352"/>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15684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ELECTRIC AND HYBRID VEHICLES</a:t>
            </a:r>
          </a:p>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776" y="1771649"/>
            <a:ext cx="3555176" cy="4929187"/>
          </a:xfrm>
          <a:prstGeom prst="rect">
            <a:avLst/>
          </a:prstGeom>
        </p:spPr>
      </p:pic>
      <p:pic>
        <p:nvPicPr>
          <p:cNvPr id="7" name="Picture 6"/>
          <p:cNvPicPr>
            <a:picLocks noChangeAspect="1"/>
          </p:cNvPicPr>
          <p:nvPr/>
        </p:nvPicPr>
        <p:blipFill>
          <a:blip r:embed="rId5"/>
          <a:stretch>
            <a:fillRect/>
          </a:stretch>
        </p:blipFill>
        <p:spPr>
          <a:xfrm>
            <a:off x="5829299" y="2051511"/>
            <a:ext cx="5716437" cy="4369461"/>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ELECTRIC AND HYBRID VEHICLES</a:t>
            </a:r>
          </a:p>
        </p:txBody>
      </p:sp>
    </p:spTree>
    <p:extLst>
      <p:ext uri="{BB962C8B-B14F-4D97-AF65-F5344CB8AC3E}">
        <p14:creationId xmlns:p14="http://schemas.microsoft.com/office/powerpoint/2010/main" val="2318714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246769"/>
          </a:xfrm>
          <a:prstGeom prst="rect">
            <a:avLst/>
          </a:prstGeom>
        </p:spPr>
        <p:txBody>
          <a:bodyPr wrap="square">
            <a:spAutoFit/>
          </a:bodyPr>
          <a:lstStyle/>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NON CONVENTIONAL ENERGY SOURCES</a:t>
            </a:r>
          </a:p>
        </p:txBody>
      </p:sp>
      <p:pic>
        <p:nvPicPr>
          <p:cNvPr id="2" name="Picture 1"/>
          <p:cNvPicPr>
            <a:picLocks noChangeAspect="1"/>
          </p:cNvPicPr>
          <p:nvPr/>
        </p:nvPicPr>
        <p:blipFill>
          <a:blip r:embed="rId4"/>
          <a:stretch>
            <a:fillRect/>
          </a:stretch>
        </p:blipFill>
        <p:spPr>
          <a:xfrm>
            <a:off x="1076597" y="1343779"/>
            <a:ext cx="6338888" cy="5498296"/>
          </a:xfrm>
          <a:prstGeom prst="rect">
            <a:avLst/>
          </a:prstGeom>
        </p:spPr>
      </p:pic>
      <p:pic>
        <p:nvPicPr>
          <p:cNvPr id="4" name="Picture 3"/>
          <p:cNvPicPr>
            <a:picLocks noChangeAspect="1"/>
          </p:cNvPicPr>
          <p:nvPr/>
        </p:nvPicPr>
        <p:blipFill>
          <a:blip r:embed="rId5"/>
          <a:stretch>
            <a:fillRect/>
          </a:stretch>
        </p:blipFill>
        <p:spPr>
          <a:xfrm>
            <a:off x="7162800" y="3590548"/>
            <a:ext cx="5029200" cy="628650"/>
          </a:xfrm>
          <a:prstGeom prst="rect">
            <a:avLst/>
          </a:prstGeom>
        </p:spPr>
      </p:pic>
    </p:spTree>
    <p:extLst>
      <p:ext uri="{BB962C8B-B14F-4D97-AF65-F5344CB8AC3E}">
        <p14:creationId xmlns:p14="http://schemas.microsoft.com/office/powerpoint/2010/main" val="71669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246769"/>
          </a:xfrm>
          <a:prstGeom prst="rect">
            <a:avLst/>
          </a:prstGeom>
        </p:spPr>
        <p:txBody>
          <a:bodyPr wrap="square">
            <a:spAutoFit/>
          </a:bodyPr>
          <a:lstStyle/>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NON CONVENTIONAL ENERGY SOURCES</a:t>
            </a:r>
          </a:p>
        </p:txBody>
      </p:sp>
      <p:pic>
        <p:nvPicPr>
          <p:cNvPr id="5" name="Picture 4"/>
          <p:cNvPicPr>
            <a:picLocks noChangeAspect="1"/>
          </p:cNvPicPr>
          <p:nvPr/>
        </p:nvPicPr>
        <p:blipFill>
          <a:blip r:embed="rId4"/>
          <a:stretch>
            <a:fillRect/>
          </a:stretch>
        </p:blipFill>
        <p:spPr>
          <a:xfrm>
            <a:off x="1151386" y="1660256"/>
            <a:ext cx="9592813" cy="4878631"/>
          </a:xfrm>
          <a:prstGeom prst="rect">
            <a:avLst/>
          </a:prstGeom>
        </p:spPr>
      </p:pic>
    </p:spTree>
    <p:extLst>
      <p:ext uri="{BB962C8B-B14F-4D97-AF65-F5344CB8AC3E}">
        <p14:creationId xmlns:p14="http://schemas.microsoft.com/office/powerpoint/2010/main" val="3227303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246769"/>
          </a:xfrm>
          <a:prstGeom prst="rect">
            <a:avLst/>
          </a:prstGeom>
        </p:spPr>
        <p:txBody>
          <a:bodyPr wrap="square">
            <a:spAutoFit/>
          </a:bodyPr>
          <a:lstStyle/>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NON CONVENTIONAL ENERGY SOURCES</a:t>
            </a:r>
          </a:p>
        </p:txBody>
      </p:sp>
      <p:pic>
        <p:nvPicPr>
          <p:cNvPr id="2" name="Picture 1"/>
          <p:cNvPicPr>
            <a:picLocks noChangeAspect="1"/>
          </p:cNvPicPr>
          <p:nvPr/>
        </p:nvPicPr>
        <p:blipFill>
          <a:blip r:embed="rId4"/>
          <a:stretch>
            <a:fillRect/>
          </a:stretch>
        </p:blipFill>
        <p:spPr>
          <a:xfrm>
            <a:off x="393110" y="1513221"/>
            <a:ext cx="10826689" cy="858504"/>
          </a:xfrm>
          <a:prstGeom prst="rect">
            <a:avLst/>
          </a:prstGeom>
        </p:spPr>
      </p:pic>
      <p:pic>
        <p:nvPicPr>
          <p:cNvPr id="4" name="Picture 3"/>
          <p:cNvPicPr>
            <a:picLocks noChangeAspect="1"/>
          </p:cNvPicPr>
          <p:nvPr/>
        </p:nvPicPr>
        <p:blipFill>
          <a:blip r:embed="rId5"/>
          <a:stretch>
            <a:fillRect/>
          </a:stretch>
        </p:blipFill>
        <p:spPr>
          <a:xfrm>
            <a:off x="548021" y="2496999"/>
            <a:ext cx="11107415" cy="2871789"/>
          </a:xfrm>
          <a:prstGeom prst="rect">
            <a:avLst/>
          </a:prstGeom>
        </p:spPr>
      </p:pic>
    </p:spTree>
    <p:extLst>
      <p:ext uri="{BB962C8B-B14F-4D97-AF65-F5344CB8AC3E}">
        <p14:creationId xmlns:p14="http://schemas.microsoft.com/office/powerpoint/2010/main" val="3964233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246769"/>
          </a:xfrm>
          <a:prstGeom prst="rect">
            <a:avLst/>
          </a:prstGeom>
        </p:spPr>
        <p:txBody>
          <a:bodyPr wrap="square">
            <a:spAutoFit/>
          </a:bodyPr>
          <a:lstStyle/>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NON CONVENTIONAL ENERGY SOURCES</a:t>
            </a:r>
          </a:p>
        </p:txBody>
      </p:sp>
      <p:pic>
        <p:nvPicPr>
          <p:cNvPr id="5" name="Picture 4"/>
          <p:cNvPicPr>
            <a:picLocks noChangeAspect="1"/>
          </p:cNvPicPr>
          <p:nvPr/>
        </p:nvPicPr>
        <p:blipFill>
          <a:blip r:embed="rId4"/>
          <a:stretch>
            <a:fillRect/>
          </a:stretch>
        </p:blipFill>
        <p:spPr>
          <a:xfrm>
            <a:off x="393111" y="1411983"/>
            <a:ext cx="11017141" cy="2694303"/>
          </a:xfrm>
          <a:prstGeom prst="rect">
            <a:avLst/>
          </a:prstGeom>
        </p:spPr>
      </p:pic>
      <p:pic>
        <p:nvPicPr>
          <p:cNvPr id="6" name="Picture 5"/>
          <p:cNvPicPr>
            <a:picLocks noChangeAspect="1"/>
          </p:cNvPicPr>
          <p:nvPr/>
        </p:nvPicPr>
        <p:blipFill>
          <a:blip r:embed="rId5"/>
          <a:stretch>
            <a:fillRect/>
          </a:stretch>
        </p:blipFill>
        <p:spPr>
          <a:xfrm>
            <a:off x="3794235" y="3888968"/>
            <a:ext cx="4295775" cy="2828925"/>
          </a:xfrm>
          <a:prstGeom prst="rect">
            <a:avLst/>
          </a:prstGeom>
        </p:spPr>
      </p:pic>
    </p:spTree>
    <p:extLst>
      <p:ext uri="{BB962C8B-B14F-4D97-AF65-F5344CB8AC3E}">
        <p14:creationId xmlns:p14="http://schemas.microsoft.com/office/powerpoint/2010/main" val="1794175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251792" cy="2246769"/>
          </a:xfrm>
          <a:prstGeom prst="rect">
            <a:avLst/>
          </a:prstGeom>
        </p:spPr>
        <p:txBody>
          <a:bodyPr wrap="square">
            <a:spAutoFit/>
          </a:bodyPr>
          <a:lstStyle/>
          <a:p>
            <a:pPr algn="just"/>
            <a:endParaRPr lang="en-IN" sz="2000" b="1" u="sng" dirty="0">
              <a:latin typeface="Times New Roman" panose="02020603050405020304" pitchFamily="18" charset="0"/>
              <a:cs typeface="Times New Roman" panose="02020603050405020304" pitchFamily="18" charset="0"/>
            </a:endParaRPr>
          </a:p>
          <a:p>
            <a:pPr algn="just"/>
            <a:endParaRPr lang="en-US" sz="2000"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NON CONVENTIONAL ENERGY SOURCES</a:t>
            </a:r>
          </a:p>
        </p:txBody>
      </p:sp>
      <p:pic>
        <p:nvPicPr>
          <p:cNvPr id="2" name="Picture 1"/>
          <p:cNvPicPr>
            <a:picLocks noChangeAspect="1"/>
          </p:cNvPicPr>
          <p:nvPr/>
        </p:nvPicPr>
        <p:blipFill>
          <a:blip r:embed="rId4"/>
          <a:stretch>
            <a:fillRect/>
          </a:stretch>
        </p:blipFill>
        <p:spPr>
          <a:xfrm>
            <a:off x="2500314" y="1465217"/>
            <a:ext cx="7172248" cy="5211987"/>
          </a:xfrm>
          <a:prstGeom prst="rect">
            <a:avLst/>
          </a:prstGeom>
        </p:spPr>
      </p:pic>
    </p:spTree>
    <p:extLst>
      <p:ext uri="{BB962C8B-B14F-4D97-AF65-F5344CB8AC3E}">
        <p14:creationId xmlns:p14="http://schemas.microsoft.com/office/powerpoint/2010/main" val="3691742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Unit1</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775085"/>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6085827"/>
            <a:ext cx="7497214" cy="400110"/>
          </a:xfrm>
          <a:prstGeom prst="rect">
            <a:avLst/>
          </a:prstGeom>
        </p:spPr>
        <p:txBody>
          <a:bodyPr wrap="square">
            <a:spAutoFit/>
          </a:bodyPr>
          <a:lstStyle/>
          <a:p>
            <a:r>
              <a:rPr lang="en-US" sz="2000" dirty="0"/>
              <a:t>Department of Mechanical Engineering</a:t>
            </a:r>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2131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Thermodynamic Equilibrium</a:t>
            </a:r>
          </a:p>
        </p:txBody>
      </p:sp>
      <p:sp>
        <p:nvSpPr>
          <p:cNvPr id="2" name="Rectangle 1">
            <a:extLst>
              <a:ext uri="{FF2B5EF4-FFF2-40B4-BE49-F238E27FC236}">
                <a16:creationId xmlns:a16="http://schemas.microsoft.com/office/drawing/2014/main" id="{E9701918-2F60-41E1-BFDC-B5D9FEE4FA9D}"/>
              </a:ext>
            </a:extLst>
          </p:cNvPr>
          <p:cNvSpPr/>
          <p:nvPr/>
        </p:nvSpPr>
        <p:spPr>
          <a:xfrm>
            <a:off x="662917" y="1660256"/>
            <a:ext cx="10866166" cy="3788858"/>
          </a:xfrm>
          <a:prstGeom prst="rect">
            <a:avLst/>
          </a:prstGeom>
        </p:spPr>
        <p:txBody>
          <a:bodyPr wrap="square">
            <a:spAutoFit/>
          </a:bodyPr>
          <a:lstStyle/>
          <a:p>
            <a:pPr algn="just">
              <a:lnSpc>
                <a:spcPct val="150000"/>
              </a:lnSpc>
            </a:pPr>
            <a:r>
              <a:rPr lang="en-US" b="1" dirty="0"/>
              <a:t>Thermodynamic equilibrium is a state where a system's properties don't change over time, unless an external force is applied.</a:t>
            </a:r>
          </a:p>
          <a:p>
            <a:pPr marL="342900" indent="-342900" algn="just">
              <a:lnSpc>
                <a:spcPct val="150000"/>
              </a:lnSpc>
              <a:buAutoNum type="arabicPeriod"/>
            </a:pPr>
            <a:r>
              <a:rPr lang="en-US" b="1" dirty="0"/>
              <a:t>Gas in a cylinder with a movable piston: When the temperature and pressure inside the cylinder are in equilibrium, the gas is in thermodynamic equilibrium.</a:t>
            </a:r>
          </a:p>
          <a:p>
            <a:pPr marL="342900" indent="-342900" algn="just">
              <a:lnSpc>
                <a:spcPct val="150000"/>
              </a:lnSpc>
              <a:buAutoNum type="arabicPeriod"/>
            </a:pPr>
            <a:r>
              <a:rPr lang="en-US" b="1" dirty="0"/>
              <a:t> Hot food</a:t>
            </a:r>
          </a:p>
          <a:p>
            <a:pPr algn="just">
              <a:lnSpc>
                <a:spcPct val="150000"/>
              </a:lnSpc>
            </a:pPr>
            <a:r>
              <a:rPr lang="en-US" b="1" dirty="0"/>
              <a:t>When hot food is left out, it exchanges heat with the air until both are at the same temperature.</a:t>
            </a:r>
          </a:p>
          <a:p>
            <a:pPr algn="just">
              <a:lnSpc>
                <a:spcPct val="150000"/>
              </a:lnSpc>
            </a:pPr>
            <a:r>
              <a:rPr lang="en-US" b="1" dirty="0"/>
              <a:t>3. Cup of hot tea</a:t>
            </a:r>
          </a:p>
          <a:p>
            <a:pPr algn="just">
              <a:lnSpc>
                <a:spcPct val="150000"/>
              </a:lnSpc>
            </a:pPr>
            <a:r>
              <a:rPr lang="en-US" b="1" dirty="0"/>
              <a:t>When a cup of hot tea is left out, the temperature of the tea eventually matches the temperature of the surrounding air.</a:t>
            </a:r>
            <a:endParaRPr lang="en-IN" b="1" dirty="0"/>
          </a:p>
        </p:txBody>
      </p:sp>
    </p:spTree>
    <p:extLst>
      <p:ext uri="{BB962C8B-B14F-4D97-AF65-F5344CB8AC3E}">
        <p14:creationId xmlns:p14="http://schemas.microsoft.com/office/powerpoint/2010/main" val="256357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Process</a:t>
            </a:r>
          </a:p>
        </p:txBody>
      </p:sp>
      <p:pic>
        <p:nvPicPr>
          <p:cNvPr id="2" name="Picture 1"/>
          <p:cNvPicPr>
            <a:picLocks noChangeAspect="1"/>
          </p:cNvPicPr>
          <p:nvPr/>
        </p:nvPicPr>
        <p:blipFill>
          <a:blip r:embed="rId3"/>
          <a:stretch>
            <a:fillRect/>
          </a:stretch>
        </p:blipFill>
        <p:spPr>
          <a:xfrm>
            <a:off x="371880" y="1513221"/>
            <a:ext cx="9543645" cy="5036547"/>
          </a:xfrm>
          <a:prstGeom prst="rect">
            <a:avLst/>
          </a:prstGeom>
        </p:spPr>
      </p:pic>
    </p:spTree>
    <p:extLst>
      <p:ext uri="{BB962C8B-B14F-4D97-AF65-F5344CB8AC3E}">
        <p14:creationId xmlns:p14="http://schemas.microsoft.com/office/powerpoint/2010/main" val="1892657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Quasi static or Quasi Equilibrium Process</a:t>
            </a:r>
          </a:p>
        </p:txBody>
      </p:sp>
      <p:pic>
        <p:nvPicPr>
          <p:cNvPr id="2" name="Picture 1"/>
          <p:cNvPicPr>
            <a:picLocks noChangeAspect="1"/>
          </p:cNvPicPr>
          <p:nvPr/>
        </p:nvPicPr>
        <p:blipFill>
          <a:blip r:embed="rId3"/>
          <a:stretch>
            <a:fillRect/>
          </a:stretch>
        </p:blipFill>
        <p:spPr>
          <a:xfrm>
            <a:off x="214312" y="1660256"/>
            <a:ext cx="10191835" cy="4754832"/>
          </a:xfrm>
          <a:prstGeom prst="rect">
            <a:avLst/>
          </a:prstGeom>
        </p:spPr>
      </p:pic>
    </p:spTree>
    <p:extLst>
      <p:ext uri="{BB962C8B-B14F-4D97-AF65-F5344CB8AC3E}">
        <p14:creationId xmlns:p14="http://schemas.microsoft.com/office/powerpoint/2010/main" val="32783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Quasi static or Quasi Equilibrium Process</a:t>
            </a:r>
          </a:p>
        </p:txBody>
      </p:sp>
      <p:sp>
        <p:nvSpPr>
          <p:cNvPr id="5" name="Rectangle 4">
            <a:extLst>
              <a:ext uri="{FF2B5EF4-FFF2-40B4-BE49-F238E27FC236}">
                <a16:creationId xmlns:a16="http://schemas.microsoft.com/office/drawing/2014/main" id="{278DB961-F662-4E98-85FD-AA35644CADE8}"/>
              </a:ext>
            </a:extLst>
          </p:cNvPr>
          <p:cNvSpPr/>
          <p:nvPr/>
        </p:nvSpPr>
        <p:spPr>
          <a:xfrm>
            <a:off x="421018" y="1863152"/>
            <a:ext cx="8188657" cy="1938992"/>
          </a:xfrm>
          <a:prstGeom prst="rect">
            <a:avLst/>
          </a:prstGeom>
        </p:spPr>
        <p:txBody>
          <a:bodyPr wrap="square">
            <a:spAutoFit/>
          </a:bodyPr>
          <a:lstStyle/>
          <a:p>
            <a:r>
              <a:rPr lang="en-US" sz="2400" b="1" dirty="0"/>
              <a:t>In thermodynamics, a quasi-static process, also known as a quasi-equilibrium process ,is a thermodynamic process that happens slowly enough for the system to remain in internal physical (but not necessarily chemical) thermodynamic equilibrium</a:t>
            </a:r>
            <a:endParaRPr lang="en-IN" sz="2400" b="1" dirty="0"/>
          </a:p>
        </p:txBody>
      </p:sp>
    </p:spTree>
    <p:extLst>
      <p:ext uri="{BB962C8B-B14F-4D97-AF65-F5344CB8AC3E}">
        <p14:creationId xmlns:p14="http://schemas.microsoft.com/office/powerpoint/2010/main" val="14401312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Temperature</a:t>
            </a:r>
          </a:p>
        </p:txBody>
      </p:sp>
      <p:pic>
        <p:nvPicPr>
          <p:cNvPr id="4" name="Picture 3"/>
          <p:cNvPicPr>
            <a:picLocks noChangeAspect="1"/>
          </p:cNvPicPr>
          <p:nvPr/>
        </p:nvPicPr>
        <p:blipFill>
          <a:blip r:embed="rId3"/>
          <a:stretch>
            <a:fillRect/>
          </a:stretch>
        </p:blipFill>
        <p:spPr>
          <a:xfrm>
            <a:off x="264524" y="1660256"/>
            <a:ext cx="10598458" cy="4151672"/>
          </a:xfrm>
          <a:prstGeom prst="rect">
            <a:avLst/>
          </a:prstGeom>
        </p:spPr>
      </p:pic>
    </p:spTree>
    <p:extLst>
      <p:ext uri="{BB962C8B-B14F-4D97-AF65-F5344CB8AC3E}">
        <p14:creationId xmlns:p14="http://schemas.microsoft.com/office/powerpoint/2010/main" val="347998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Equality of Temperature</a:t>
            </a:r>
          </a:p>
        </p:txBody>
      </p:sp>
      <p:pic>
        <p:nvPicPr>
          <p:cNvPr id="2" name="Picture 1"/>
          <p:cNvPicPr>
            <a:picLocks noChangeAspect="1"/>
          </p:cNvPicPr>
          <p:nvPr/>
        </p:nvPicPr>
        <p:blipFill>
          <a:blip r:embed="rId3"/>
          <a:stretch>
            <a:fillRect/>
          </a:stretch>
        </p:blipFill>
        <p:spPr>
          <a:xfrm>
            <a:off x="393111" y="1513220"/>
            <a:ext cx="9964721" cy="1972929"/>
          </a:xfrm>
          <a:prstGeom prst="rect">
            <a:avLst/>
          </a:prstGeom>
        </p:spPr>
      </p:pic>
    </p:spTree>
    <p:extLst>
      <p:ext uri="{BB962C8B-B14F-4D97-AF65-F5344CB8AC3E}">
        <p14:creationId xmlns:p14="http://schemas.microsoft.com/office/powerpoint/2010/main" val="3245172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Equality of Temperature</a:t>
            </a:r>
          </a:p>
        </p:txBody>
      </p:sp>
      <p:sp>
        <p:nvSpPr>
          <p:cNvPr id="2" name="TextBox 1">
            <a:extLst>
              <a:ext uri="{FF2B5EF4-FFF2-40B4-BE49-F238E27FC236}">
                <a16:creationId xmlns:a16="http://schemas.microsoft.com/office/drawing/2014/main" id="{554070C1-F3F4-4131-A9E7-7C1C05A94BDA}"/>
              </a:ext>
            </a:extLst>
          </p:cNvPr>
          <p:cNvSpPr txBox="1"/>
          <p:nvPr/>
        </p:nvSpPr>
        <p:spPr>
          <a:xfrm>
            <a:off x="662917" y="1513221"/>
            <a:ext cx="10046619" cy="1687963"/>
          </a:xfrm>
          <a:prstGeom prst="rect">
            <a:avLst/>
          </a:prstGeom>
          <a:noFill/>
        </p:spPr>
        <p:txBody>
          <a:bodyPr wrap="square" rtlCol="0">
            <a:spAutoFit/>
          </a:bodyPr>
          <a:lstStyle/>
          <a:p>
            <a:pPr>
              <a:lnSpc>
                <a:spcPct val="150000"/>
              </a:lnSpc>
            </a:pPr>
            <a:r>
              <a:rPr lang="en-US" sz="2400" b="1" dirty="0">
                <a:latin typeface="Times New Roman" panose="02020603050405020304" pitchFamily="18" charset="0"/>
                <a:cs typeface="Times New Roman" panose="02020603050405020304" pitchFamily="18" charset="0"/>
              </a:rPr>
              <a:t>Hot block reduces the temperature and decrease in length.</a:t>
            </a:r>
          </a:p>
          <a:p>
            <a:pPr>
              <a:lnSpc>
                <a:spcPct val="150000"/>
              </a:lnSpc>
            </a:pPr>
            <a:r>
              <a:rPr lang="en-US" sz="2400" b="1" dirty="0">
                <a:latin typeface="Times New Roman" panose="02020603050405020304" pitchFamily="18" charset="0"/>
                <a:cs typeface="Times New Roman" panose="02020603050405020304" pitchFamily="18" charset="0"/>
              </a:rPr>
              <a:t>Cold block increase the temperature and increase in length.</a:t>
            </a:r>
          </a:p>
          <a:p>
            <a:pPr>
              <a:lnSpc>
                <a:spcPct val="150000"/>
              </a:lnSpc>
            </a:pPr>
            <a:r>
              <a:rPr lang="en-US" sz="2400" b="1" dirty="0">
                <a:latin typeface="Times New Roman" panose="02020603050405020304" pitchFamily="18" charset="0"/>
                <a:cs typeface="Times New Roman" panose="02020603050405020304" pitchFamily="18" charset="0"/>
              </a:rPr>
              <a:t>Electrical resistance reduces from hot to cold.</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4894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Equality of Temperature</a:t>
            </a:r>
          </a:p>
        </p:txBody>
      </p:sp>
      <p:pic>
        <p:nvPicPr>
          <p:cNvPr id="2" name="Picture 1"/>
          <p:cNvPicPr>
            <a:picLocks noChangeAspect="1"/>
          </p:cNvPicPr>
          <p:nvPr/>
        </p:nvPicPr>
        <p:blipFill>
          <a:blip r:embed="rId3"/>
          <a:stretch>
            <a:fillRect/>
          </a:stretch>
        </p:blipFill>
        <p:spPr>
          <a:xfrm>
            <a:off x="393110" y="1513221"/>
            <a:ext cx="9658681" cy="3787442"/>
          </a:xfrm>
          <a:prstGeom prst="rect">
            <a:avLst/>
          </a:prstGeom>
        </p:spPr>
      </p:pic>
    </p:spTree>
    <p:extLst>
      <p:ext uri="{BB962C8B-B14F-4D97-AF65-F5344CB8AC3E}">
        <p14:creationId xmlns:p14="http://schemas.microsoft.com/office/powerpoint/2010/main" val="773628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Zeroth Law of Thermodynamics</a:t>
            </a:r>
          </a:p>
        </p:txBody>
      </p:sp>
      <p:pic>
        <p:nvPicPr>
          <p:cNvPr id="4" name="Picture 3"/>
          <p:cNvPicPr>
            <a:picLocks noChangeAspect="1"/>
          </p:cNvPicPr>
          <p:nvPr/>
        </p:nvPicPr>
        <p:blipFill>
          <a:blip r:embed="rId3"/>
          <a:stretch>
            <a:fillRect/>
          </a:stretch>
        </p:blipFill>
        <p:spPr>
          <a:xfrm>
            <a:off x="243293" y="1784767"/>
            <a:ext cx="11496332" cy="2151636"/>
          </a:xfrm>
          <a:prstGeom prst="rect">
            <a:avLst/>
          </a:prstGeom>
        </p:spPr>
      </p:pic>
      <p:pic>
        <p:nvPicPr>
          <p:cNvPr id="6146" name="Picture 2" descr="https://www1.grc.nasa.gov/wp-content/uploads/thermo0-3.jpg">
            <a:extLst>
              <a:ext uri="{FF2B5EF4-FFF2-40B4-BE49-F238E27FC236}">
                <a16:creationId xmlns:a16="http://schemas.microsoft.com/office/drawing/2014/main" id="{3C9915D0-2B42-409E-808A-6A05B77D5A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5594" y="3223413"/>
            <a:ext cx="5504081" cy="3382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1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Zeroth Law of Thermodynamics</a:t>
            </a:r>
          </a:p>
        </p:txBody>
      </p:sp>
      <p:pic>
        <p:nvPicPr>
          <p:cNvPr id="7170" name="Picture 2" descr="Zeroth Law of Thermodynamics">
            <a:extLst>
              <a:ext uri="{FF2B5EF4-FFF2-40B4-BE49-F238E27FC236}">
                <a16:creationId xmlns:a16="http://schemas.microsoft.com/office/drawing/2014/main" id="{B013456B-6054-4A35-9149-C06DF825E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0610" y="1852916"/>
            <a:ext cx="73533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81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1200329"/>
          </a:xfrm>
          <a:prstGeom prst="rect">
            <a:avLst/>
          </a:prstGeom>
        </p:spPr>
        <p:txBody>
          <a:bodyPr wrap="square">
            <a:spAutoFit/>
          </a:bodyPr>
          <a:lstStyle/>
          <a:p>
            <a:r>
              <a:rPr lang="en-US" sz="3600" b="1" dirty="0">
                <a:solidFill>
                  <a:schemeClr val="accent1">
                    <a:lumMod val="75000"/>
                  </a:schemeClr>
                </a:solidFill>
              </a:rPr>
              <a:t>Chapter 1 – Basic Principles of Thermodynamics and Fluid Energy</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
        <p:nvSpPr>
          <p:cNvPr id="11" name="Rectangle 10">
            <a:extLst>
              <a:ext uri="{FF2B5EF4-FFF2-40B4-BE49-F238E27FC236}">
                <a16:creationId xmlns:a16="http://schemas.microsoft.com/office/drawing/2014/main" id="{743662B4-0C28-4203-AEB1-4CC1644B8226}"/>
              </a:ext>
            </a:extLst>
          </p:cNvPr>
          <p:cNvSpPr/>
          <p:nvPr/>
        </p:nvSpPr>
        <p:spPr>
          <a:xfrm>
            <a:off x="598883" y="5859968"/>
            <a:ext cx="7497214" cy="707886"/>
          </a:xfrm>
          <a:prstGeom prst="rect">
            <a:avLst/>
          </a:prstGeom>
        </p:spPr>
        <p:txBody>
          <a:bodyPr wrap="square">
            <a:spAutoFit/>
          </a:bodyPr>
          <a:lstStyle/>
          <a:p>
            <a:r>
              <a:rPr lang="en-US" sz="2000" dirty="0"/>
              <a:t>Department of Mechanical Engineering</a:t>
            </a:r>
          </a:p>
          <a:p>
            <a:r>
              <a:rPr lang="en-US" sz="2000" b="1" dirty="0"/>
              <a:t>Courtesy: Dr. V Krishna, Department of Mechanical Engineering</a:t>
            </a:r>
            <a:endParaRPr lang="en-IN" sz="2000" b="1" dirty="0"/>
          </a:p>
        </p:txBody>
      </p:sp>
    </p:spTree>
    <p:extLst>
      <p:ext uri="{BB962C8B-B14F-4D97-AF65-F5344CB8AC3E}">
        <p14:creationId xmlns:p14="http://schemas.microsoft.com/office/powerpoint/2010/main" val="88476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527853"/>
            <a:ext cx="7999758" cy="830997"/>
          </a:xfrm>
          <a:prstGeom prst="rect">
            <a:avLst/>
          </a:prstGeom>
        </p:spPr>
        <p:txBody>
          <a:bodyPr wrap="square">
            <a:spAutoFit/>
          </a:bodyPr>
          <a:lstStyle/>
          <a:p>
            <a:r>
              <a:rPr lang="en-IN" sz="2400" b="1" dirty="0">
                <a:solidFill>
                  <a:schemeClr val="accent2">
                    <a:lumMod val="75000"/>
                  </a:schemeClr>
                </a:solidFill>
              </a:rPr>
              <a:t>Illustration of Zeroth Law of Thermodynamics as basis for Temperature Measurement</a:t>
            </a:r>
          </a:p>
        </p:txBody>
      </p:sp>
      <p:pic>
        <p:nvPicPr>
          <p:cNvPr id="2" name="Picture 1"/>
          <p:cNvPicPr>
            <a:picLocks noChangeAspect="1"/>
          </p:cNvPicPr>
          <p:nvPr/>
        </p:nvPicPr>
        <p:blipFill>
          <a:blip r:embed="rId3"/>
          <a:stretch>
            <a:fillRect/>
          </a:stretch>
        </p:blipFill>
        <p:spPr>
          <a:xfrm>
            <a:off x="393111" y="1660256"/>
            <a:ext cx="6837894" cy="5040582"/>
          </a:xfrm>
          <a:prstGeom prst="rect">
            <a:avLst/>
          </a:prstGeom>
        </p:spPr>
      </p:pic>
    </p:spTree>
    <p:extLst>
      <p:ext uri="{BB962C8B-B14F-4D97-AF65-F5344CB8AC3E}">
        <p14:creationId xmlns:p14="http://schemas.microsoft.com/office/powerpoint/2010/main" val="3822992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527853"/>
            <a:ext cx="7999758" cy="830997"/>
          </a:xfrm>
          <a:prstGeom prst="rect">
            <a:avLst/>
          </a:prstGeom>
        </p:spPr>
        <p:txBody>
          <a:bodyPr wrap="square">
            <a:spAutoFit/>
          </a:bodyPr>
          <a:lstStyle/>
          <a:p>
            <a:r>
              <a:rPr lang="en-IN" sz="2400" b="1" dirty="0">
                <a:solidFill>
                  <a:schemeClr val="accent2">
                    <a:lumMod val="75000"/>
                  </a:schemeClr>
                </a:solidFill>
              </a:rPr>
              <a:t>Illustration of Zeroth Law of Thermodynamics as basis for Temperature Measurement</a:t>
            </a:r>
          </a:p>
        </p:txBody>
      </p:sp>
      <p:pic>
        <p:nvPicPr>
          <p:cNvPr id="4" name="Picture 3"/>
          <p:cNvPicPr>
            <a:picLocks noChangeAspect="1"/>
          </p:cNvPicPr>
          <p:nvPr/>
        </p:nvPicPr>
        <p:blipFill>
          <a:blip r:embed="rId3"/>
          <a:stretch>
            <a:fillRect/>
          </a:stretch>
        </p:blipFill>
        <p:spPr>
          <a:xfrm>
            <a:off x="393111" y="1502510"/>
            <a:ext cx="6607764" cy="5164526"/>
          </a:xfrm>
          <a:prstGeom prst="rect">
            <a:avLst/>
          </a:prstGeom>
        </p:spPr>
      </p:pic>
      <p:pic>
        <p:nvPicPr>
          <p:cNvPr id="9" name="Picture 8"/>
          <p:cNvPicPr>
            <a:picLocks noChangeAspect="1"/>
          </p:cNvPicPr>
          <p:nvPr/>
        </p:nvPicPr>
        <p:blipFill>
          <a:blip r:embed="rId4"/>
          <a:stretch>
            <a:fillRect/>
          </a:stretch>
        </p:blipFill>
        <p:spPr>
          <a:xfrm>
            <a:off x="7110127" y="2260420"/>
            <a:ext cx="4765698" cy="3513054"/>
          </a:xfrm>
          <a:prstGeom prst="rect">
            <a:avLst/>
          </a:prstGeom>
        </p:spPr>
      </p:pic>
    </p:spTree>
    <p:extLst>
      <p:ext uri="{BB962C8B-B14F-4D97-AF65-F5344CB8AC3E}">
        <p14:creationId xmlns:p14="http://schemas.microsoft.com/office/powerpoint/2010/main" val="633516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a:t>
            </a:r>
          </a:p>
        </p:txBody>
      </p:sp>
      <p:pic>
        <p:nvPicPr>
          <p:cNvPr id="2" name="Picture 1"/>
          <p:cNvPicPr>
            <a:picLocks noChangeAspect="1"/>
          </p:cNvPicPr>
          <p:nvPr/>
        </p:nvPicPr>
        <p:blipFill>
          <a:blip r:embed="rId3"/>
          <a:stretch>
            <a:fillRect/>
          </a:stretch>
        </p:blipFill>
        <p:spPr>
          <a:xfrm>
            <a:off x="393111" y="1634463"/>
            <a:ext cx="10132420" cy="3537612"/>
          </a:xfrm>
          <a:prstGeom prst="rect">
            <a:avLst/>
          </a:prstGeom>
        </p:spPr>
      </p:pic>
    </p:spTree>
    <p:extLst>
      <p:ext uri="{BB962C8B-B14F-4D97-AF65-F5344CB8AC3E}">
        <p14:creationId xmlns:p14="http://schemas.microsoft.com/office/powerpoint/2010/main" val="4096411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a:t>
            </a:r>
          </a:p>
        </p:txBody>
      </p:sp>
      <p:pic>
        <p:nvPicPr>
          <p:cNvPr id="4" name="Picture 3"/>
          <p:cNvPicPr>
            <a:picLocks noChangeAspect="1"/>
          </p:cNvPicPr>
          <p:nvPr/>
        </p:nvPicPr>
        <p:blipFill>
          <a:blip r:embed="rId3"/>
          <a:stretch>
            <a:fillRect/>
          </a:stretch>
        </p:blipFill>
        <p:spPr>
          <a:xfrm>
            <a:off x="393110" y="1637235"/>
            <a:ext cx="10177401" cy="3606278"/>
          </a:xfrm>
          <a:prstGeom prst="rect">
            <a:avLst/>
          </a:prstGeom>
        </p:spPr>
      </p:pic>
    </p:spTree>
    <p:extLst>
      <p:ext uri="{BB962C8B-B14F-4D97-AF65-F5344CB8AC3E}">
        <p14:creationId xmlns:p14="http://schemas.microsoft.com/office/powerpoint/2010/main" val="188435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a:t>
            </a:r>
          </a:p>
        </p:txBody>
      </p:sp>
      <p:pic>
        <p:nvPicPr>
          <p:cNvPr id="2" name="Picture 1"/>
          <p:cNvPicPr>
            <a:picLocks noChangeAspect="1"/>
          </p:cNvPicPr>
          <p:nvPr/>
        </p:nvPicPr>
        <p:blipFill>
          <a:blip r:embed="rId3"/>
          <a:stretch>
            <a:fillRect/>
          </a:stretch>
        </p:blipFill>
        <p:spPr>
          <a:xfrm>
            <a:off x="178025" y="1660256"/>
            <a:ext cx="10449598" cy="4283344"/>
          </a:xfrm>
          <a:prstGeom prst="rect">
            <a:avLst/>
          </a:prstGeom>
        </p:spPr>
      </p:pic>
    </p:spTree>
    <p:extLst>
      <p:ext uri="{BB962C8B-B14F-4D97-AF65-F5344CB8AC3E}">
        <p14:creationId xmlns:p14="http://schemas.microsoft.com/office/powerpoint/2010/main" val="315448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 Reference Points</a:t>
            </a:r>
          </a:p>
        </p:txBody>
      </p:sp>
      <p:pic>
        <p:nvPicPr>
          <p:cNvPr id="4" name="Picture 3"/>
          <p:cNvPicPr>
            <a:picLocks noChangeAspect="1"/>
          </p:cNvPicPr>
          <p:nvPr/>
        </p:nvPicPr>
        <p:blipFill>
          <a:blip r:embed="rId3"/>
          <a:stretch>
            <a:fillRect/>
          </a:stretch>
        </p:blipFill>
        <p:spPr>
          <a:xfrm>
            <a:off x="393111" y="1457347"/>
            <a:ext cx="8707504" cy="4920728"/>
          </a:xfrm>
          <a:prstGeom prst="rect">
            <a:avLst/>
          </a:prstGeom>
        </p:spPr>
      </p:pic>
    </p:spTree>
    <p:extLst>
      <p:ext uri="{BB962C8B-B14F-4D97-AF65-F5344CB8AC3E}">
        <p14:creationId xmlns:p14="http://schemas.microsoft.com/office/powerpoint/2010/main" val="62279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 Reference Points</a:t>
            </a:r>
          </a:p>
        </p:txBody>
      </p:sp>
      <p:pic>
        <p:nvPicPr>
          <p:cNvPr id="5" name="Picture 4"/>
          <p:cNvPicPr>
            <a:picLocks noChangeAspect="1"/>
          </p:cNvPicPr>
          <p:nvPr/>
        </p:nvPicPr>
        <p:blipFill>
          <a:blip r:embed="rId3"/>
          <a:stretch>
            <a:fillRect/>
          </a:stretch>
        </p:blipFill>
        <p:spPr>
          <a:xfrm>
            <a:off x="169070" y="1457347"/>
            <a:ext cx="9514689" cy="5146243"/>
          </a:xfrm>
          <a:prstGeom prst="rect">
            <a:avLst/>
          </a:prstGeom>
        </p:spPr>
      </p:pic>
    </p:spTree>
    <p:extLst>
      <p:ext uri="{BB962C8B-B14F-4D97-AF65-F5344CB8AC3E}">
        <p14:creationId xmlns:p14="http://schemas.microsoft.com/office/powerpoint/2010/main" val="1366937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 Reference Points</a:t>
            </a:r>
          </a:p>
        </p:txBody>
      </p:sp>
      <p:pic>
        <p:nvPicPr>
          <p:cNvPr id="2" name="Picture 1"/>
          <p:cNvPicPr>
            <a:picLocks noChangeAspect="1"/>
          </p:cNvPicPr>
          <p:nvPr/>
        </p:nvPicPr>
        <p:blipFill>
          <a:blip r:embed="rId3"/>
          <a:stretch>
            <a:fillRect/>
          </a:stretch>
        </p:blipFill>
        <p:spPr>
          <a:xfrm>
            <a:off x="393111" y="1457347"/>
            <a:ext cx="10577156" cy="4171928"/>
          </a:xfrm>
          <a:prstGeom prst="rect">
            <a:avLst/>
          </a:prstGeom>
        </p:spPr>
      </p:pic>
    </p:spTree>
    <p:extLst>
      <p:ext uri="{BB962C8B-B14F-4D97-AF65-F5344CB8AC3E}">
        <p14:creationId xmlns:p14="http://schemas.microsoft.com/office/powerpoint/2010/main" val="49414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 Reference Points</a:t>
            </a:r>
          </a:p>
        </p:txBody>
      </p:sp>
      <p:pic>
        <p:nvPicPr>
          <p:cNvPr id="4" name="Picture 3"/>
          <p:cNvPicPr>
            <a:picLocks noChangeAspect="1"/>
          </p:cNvPicPr>
          <p:nvPr/>
        </p:nvPicPr>
        <p:blipFill>
          <a:blip r:embed="rId3"/>
          <a:stretch>
            <a:fillRect/>
          </a:stretch>
        </p:blipFill>
        <p:spPr>
          <a:xfrm>
            <a:off x="255517" y="1637234"/>
            <a:ext cx="8354157" cy="5016589"/>
          </a:xfrm>
          <a:prstGeom prst="rect">
            <a:avLst/>
          </a:prstGeom>
        </p:spPr>
      </p:pic>
    </p:spTree>
    <p:extLst>
      <p:ext uri="{BB962C8B-B14F-4D97-AF65-F5344CB8AC3E}">
        <p14:creationId xmlns:p14="http://schemas.microsoft.com/office/powerpoint/2010/main" val="350976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2" name="Picture 1"/>
          <p:cNvPicPr>
            <a:picLocks noChangeAspect="1"/>
          </p:cNvPicPr>
          <p:nvPr/>
        </p:nvPicPr>
        <p:blipFill>
          <a:blip r:embed="rId3"/>
          <a:stretch>
            <a:fillRect/>
          </a:stretch>
        </p:blipFill>
        <p:spPr>
          <a:xfrm>
            <a:off x="393111" y="1457347"/>
            <a:ext cx="10400875" cy="2791890"/>
          </a:xfrm>
          <a:prstGeom prst="rect">
            <a:avLst/>
          </a:prstGeom>
        </p:spPr>
      </p:pic>
      <p:pic>
        <p:nvPicPr>
          <p:cNvPr id="4" name="Picture 3"/>
          <p:cNvPicPr>
            <a:picLocks noChangeAspect="1"/>
          </p:cNvPicPr>
          <p:nvPr/>
        </p:nvPicPr>
        <p:blipFill>
          <a:blip r:embed="rId4"/>
          <a:stretch>
            <a:fillRect/>
          </a:stretch>
        </p:blipFill>
        <p:spPr>
          <a:xfrm>
            <a:off x="1871654" y="3820290"/>
            <a:ext cx="7243771" cy="3037710"/>
          </a:xfrm>
          <a:prstGeom prst="rect">
            <a:avLst/>
          </a:prstGeom>
        </p:spPr>
      </p:pic>
    </p:spTree>
    <p:extLst>
      <p:ext uri="{BB962C8B-B14F-4D97-AF65-F5344CB8AC3E}">
        <p14:creationId xmlns:p14="http://schemas.microsoft.com/office/powerpoint/2010/main" val="96770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System, Boundary and Surroundings</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3"/>
          <a:stretch>
            <a:fillRect/>
          </a:stretch>
        </p:blipFill>
        <p:spPr>
          <a:xfrm>
            <a:off x="549419" y="1863151"/>
            <a:ext cx="10498038" cy="4051874"/>
          </a:xfrm>
          <a:prstGeom prst="rect">
            <a:avLst/>
          </a:prstGeom>
        </p:spPr>
      </p:pic>
    </p:spTree>
    <p:extLst>
      <p:ext uri="{BB962C8B-B14F-4D97-AF65-F5344CB8AC3E}">
        <p14:creationId xmlns:p14="http://schemas.microsoft.com/office/powerpoint/2010/main" val="36609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4" name="Picture 3"/>
          <p:cNvPicPr>
            <a:picLocks noChangeAspect="1"/>
          </p:cNvPicPr>
          <p:nvPr/>
        </p:nvPicPr>
        <p:blipFill>
          <a:blip r:embed="rId3"/>
          <a:stretch>
            <a:fillRect/>
          </a:stretch>
        </p:blipFill>
        <p:spPr>
          <a:xfrm>
            <a:off x="393110" y="1457346"/>
            <a:ext cx="11602433" cy="5186341"/>
          </a:xfrm>
          <a:prstGeom prst="rect">
            <a:avLst/>
          </a:prstGeom>
        </p:spPr>
      </p:pic>
    </p:spTree>
    <p:extLst>
      <p:ext uri="{BB962C8B-B14F-4D97-AF65-F5344CB8AC3E}">
        <p14:creationId xmlns:p14="http://schemas.microsoft.com/office/powerpoint/2010/main" val="5383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2" name="Picture 1"/>
          <p:cNvPicPr>
            <a:picLocks noChangeAspect="1"/>
          </p:cNvPicPr>
          <p:nvPr/>
        </p:nvPicPr>
        <p:blipFill>
          <a:blip r:embed="rId3"/>
          <a:stretch>
            <a:fillRect/>
          </a:stretch>
        </p:blipFill>
        <p:spPr>
          <a:xfrm>
            <a:off x="393111" y="1637235"/>
            <a:ext cx="10651127" cy="5024358"/>
          </a:xfrm>
          <a:prstGeom prst="rect">
            <a:avLst/>
          </a:prstGeom>
        </p:spPr>
      </p:pic>
    </p:spTree>
    <p:extLst>
      <p:ext uri="{BB962C8B-B14F-4D97-AF65-F5344CB8AC3E}">
        <p14:creationId xmlns:p14="http://schemas.microsoft.com/office/powerpoint/2010/main" val="637905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sp>
        <p:nvSpPr>
          <p:cNvPr id="4" name="Rectangle 3">
            <a:extLst>
              <a:ext uri="{FF2B5EF4-FFF2-40B4-BE49-F238E27FC236}">
                <a16:creationId xmlns:a16="http://schemas.microsoft.com/office/drawing/2014/main" id="{091687C0-219D-41CC-BB32-E60824DC1C64}"/>
              </a:ext>
            </a:extLst>
          </p:cNvPr>
          <p:cNvSpPr/>
          <p:nvPr/>
        </p:nvSpPr>
        <p:spPr>
          <a:xfrm>
            <a:off x="662917" y="1660256"/>
            <a:ext cx="9881258" cy="2308324"/>
          </a:xfrm>
          <a:prstGeom prst="rect">
            <a:avLst/>
          </a:prstGeom>
        </p:spPr>
        <p:txBody>
          <a:bodyPr wrap="square">
            <a:spAutoFit/>
          </a:bodyPr>
          <a:lstStyle/>
          <a:p>
            <a:pPr algn="just"/>
            <a:r>
              <a:rPr lang="en-US" sz="2400" b="1" dirty="0">
                <a:latin typeface="+mj-lt"/>
              </a:rPr>
              <a:t>A thermocouple with test junction at </a:t>
            </a:r>
            <a:r>
              <a:rPr lang="en-US" sz="2400" b="1" dirty="0" err="1">
                <a:latin typeface="+mj-lt"/>
              </a:rPr>
              <a:t>t°C</a:t>
            </a:r>
            <a:r>
              <a:rPr lang="en-US" sz="2400" b="1" dirty="0">
                <a:latin typeface="+mj-lt"/>
              </a:rPr>
              <a:t> on gas thermometer scale and reference junction at ice point gives the </a:t>
            </a:r>
            <a:r>
              <a:rPr lang="en-US" sz="2400" b="1" dirty="0" err="1">
                <a:latin typeface="+mj-lt"/>
              </a:rPr>
              <a:t>e.m.f.</a:t>
            </a:r>
            <a:r>
              <a:rPr lang="en-US" sz="2400" b="1" dirty="0">
                <a:latin typeface="+mj-lt"/>
              </a:rPr>
              <a:t> as </a:t>
            </a:r>
          </a:p>
          <a:p>
            <a:pPr algn="just"/>
            <a:r>
              <a:rPr lang="en-US" sz="2400" b="1" dirty="0">
                <a:latin typeface="+mj-lt"/>
              </a:rPr>
              <a:t>                          e = 0.20 t – 5 × 10</a:t>
            </a:r>
            <a:r>
              <a:rPr lang="en-US" sz="2400" b="1" baseline="30000" dirty="0">
                <a:latin typeface="+mj-lt"/>
              </a:rPr>
              <a:t>–4 </a:t>
            </a:r>
            <a:r>
              <a:rPr lang="en-US" sz="2400" b="1" dirty="0">
                <a:latin typeface="+mj-lt"/>
              </a:rPr>
              <a:t>t</a:t>
            </a:r>
            <a:r>
              <a:rPr lang="en-US" sz="2400" b="1" baseline="30000" dirty="0">
                <a:latin typeface="+mj-lt"/>
              </a:rPr>
              <a:t>2</a:t>
            </a:r>
            <a:r>
              <a:rPr lang="en-US" sz="2400" b="1" dirty="0">
                <a:latin typeface="+mj-lt"/>
              </a:rPr>
              <a:t> mV. </a:t>
            </a:r>
          </a:p>
          <a:p>
            <a:pPr algn="just"/>
            <a:endParaRPr lang="en-US" sz="2400" b="1" dirty="0">
              <a:latin typeface="+mj-lt"/>
            </a:endParaRPr>
          </a:p>
          <a:p>
            <a:pPr algn="just"/>
            <a:r>
              <a:rPr lang="en-US" sz="2400" b="1" dirty="0">
                <a:latin typeface="+mj-lt"/>
              </a:rPr>
              <a:t>The millivoltmeter is calibrated at ice and steam points. What will be the reading on this thermometer where the gas thermometer reads 70°C ?</a:t>
            </a:r>
            <a:endParaRPr lang="en-IN" sz="2400" b="1" dirty="0">
              <a:latin typeface="+mj-lt"/>
            </a:endParaRPr>
          </a:p>
        </p:txBody>
      </p:sp>
    </p:spTree>
    <p:extLst>
      <p:ext uri="{BB962C8B-B14F-4D97-AF65-F5344CB8AC3E}">
        <p14:creationId xmlns:p14="http://schemas.microsoft.com/office/powerpoint/2010/main" val="359021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C7C7C6B-1036-4D98-B733-398BACB35051}"/>
                  </a:ext>
                </a:extLst>
              </p:cNvPr>
              <p:cNvSpPr/>
              <p:nvPr/>
            </p:nvSpPr>
            <p:spPr>
              <a:xfrm>
                <a:off x="823415" y="1660256"/>
                <a:ext cx="9412406" cy="3603487"/>
              </a:xfrm>
              <a:prstGeom prst="rect">
                <a:avLst/>
              </a:prstGeom>
            </p:spPr>
            <p:txBody>
              <a:bodyPr wrap="square">
                <a:spAutoFit/>
              </a:bodyPr>
              <a:lstStyle/>
              <a:p>
                <a:pPr>
                  <a:lnSpc>
                    <a:spcPct val="150000"/>
                  </a:lnSpc>
                </a:pPr>
                <a:r>
                  <a:rPr lang="en-US" sz="2400" b="1" dirty="0">
                    <a:latin typeface="+mj-lt"/>
                  </a:rPr>
                  <a:t>e = 0.20 t – 5 × 10</a:t>
                </a:r>
                <a:r>
                  <a:rPr lang="en-US" sz="2400" b="1" baseline="30000" dirty="0">
                    <a:latin typeface="+mj-lt"/>
                  </a:rPr>
                  <a:t>–4</a:t>
                </a:r>
                <a:r>
                  <a:rPr lang="en-US" sz="2400" b="1" dirty="0">
                    <a:latin typeface="+mj-lt"/>
                  </a:rPr>
                  <a:t>t</a:t>
                </a:r>
                <a:r>
                  <a:rPr lang="en-US" sz="2400" b="1" baseline="30000" dirty="0">
                    <a:latin typeface="+mj-lt"/>
                  </a:rPr>
                  <a:t>2</a:t>
                </a:r>
                <a:r>
                  <a:rPr lang="en-US" sz="2400" b="1" dirty="0">
                    <a:latin typeface="+mj-lt"/>
                  </a:rPr>
                  <a:t> mV </a:t>
                </a:r>
              </a:p>
              <a:p>
                <a:pPr>
                  <a:lnSpc>
                    <a:spcPct val="150000"/>
                  </a:lnSpc>
                </a:pPr>
                <a:r>
                  <a:rPr lang="en-US" sz="2400" b="1" dirty="0">
                    <a:latin typeface="+mj-lt"/>
                  </a:rPr>
                  <a:t>At ice point : When t = 0°C, e = 0 </a:t>
                </a:r>
              </a:p>
              <a:p>
                <a:pPr>
                  <a:lnSpc>
                    <a:spcPct val="150000"/>
                  </a:lnSpc>
                </a:pPr>
                <a:r>
                  <a:rPr lang="en-US" sz="2400" b="1" dirty="0">
                    <a:latin typeface="+mj-lt"/>
                  </a:rPr>
                  <a:t>At steam point : When t = 100°C, e = 0.20 × 100 – 5 × 10</a:t>
                </a:r>
                <a:r>
                  <a:rPr lang="en-US" sz="2400" b="1" baseline="30000" dirty="0">
                    <a:latin typeface="+mj-lt"/>
                  </a:rPr>
                  <a:t>–4</a:t>
                </a:r>
                <a:r>
                  <a:rPr lang="en-US" sz="2400" b="1" dirty="0">
                    <a:latin typeface="+mj-lt"/>
                  </a:rPr>
                  <a:t> × (100)</a:t>
                </a:r>
                <a:r>
                  <a:rPr lang="en-US" sz="2400" b="1" baseline="30000" dirty="0">
                    <a:latin typeface="+mj-lt"/>
                  </a:rPr>
                  <a:t>2</a:t>
                </a:r>
                <a:r>
                  <a:rPr lang="en-US" sz="2400" b="1" dirty="0">
                    <a:latin typeface="+mj-lt"/>
                  </a:rPr>
                  <a:t> = 15 mV</a:t>
                </a:r>
              </a:p>
              <a:p>
                <a:pPr>
                  <a:lnSpc>
                    <a:spcPct val="150000"/>
                  </a:lnSpc>
                </a:pPr>
                <a:r>
                  <a:rPr lang="en-US" sz="2400" b="1" dirty="0">
                    <a:latin typeface="+mj-lt"/>
                  </a:rPr>
                  <a:t>Now, when t = 70°C e = 0.20 × 70 – 5 × 10</a:t>
                </a:r>
                <a:r>
                  <a:rPr lang="en-US" sz="2400" b="1" baseline="30000" dirty="0">
                    <a:latin typeface="+mj-lt"/>
                  </a:rPr>
                  <a:t>–4</a:t>
                </a:r>
                <a:r>
                  <a:rPr lang="en-US" sz="2400" b="1" dirty="0">
                    <a:latin typeface="+mj-lt"/>
                  </a:rPr>
                  <a:t> × (70)</a:t>
                </a:r>
                <a:r>
                  <a:rPr lang="en-US" sz="2400" b="1" baseline="30000" dirty="0">
                    <a:latin typeface="+mj-lt"/>
                  </a:rPr>
                  <a:t>2</a:t>
                </a:r>
                <a:r>
                  <a:rPr lang="en-US" sz="2400" b="1" dirty="0">
                    <a:latin typeface="+mj-lt"/>
                  </a:rPr>
                  <a:t> = 11.55 mV </a:t>
                </a:r>
              </a:p>
              <a:p>
                <a:pPr>
                  <a:lnSpc>
                    <a:spcPct val="150000"/>
                  </a:lnSpc>
                </a:pPr>
                <a:r>
                  <a:rPr lang="en-US" sz="2400" b="1" dirty="0">
                    <a:latin typeface="+mj-lt"/>
                  </a:rPr>
                  <a:t>When the gas thermometer reads 70°C the thermocouple will read</a:t>
                </a:r>
              </a:p>
              <a:p>
                <a:pPr>
                  <a:lnSpc>
                    <a:spcPct val="150000"/>
                  </a:lnSpc>
                </a:pPr>
                <a:r>
                  <a:rPr lang="en-US" sz="2400" b="1" dirty="0">
                    <a:latin typeface="+mj-lt"/>
                  </a:rPr>
                  <a:t> t =  </a:t>
                </a:r>
                <a14:m>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𝟏𝟎𝟎</m:t>
                        </m:r>
                        <m:r>
                          <a:rPr lang="en-US" sz="2400" b="1" i="1" smtClean="0">
                            <a:latin typeface="Cambria Math" panose="02040503050406030204" pitchFamily="18" charset="0"/>
                          </a:rPr>
                          <m:t> </m:t>
                        </m:r>
                        <m:r>
                          <a:rPr lang="en-US" sz="2400" b="1" i="1" smtClean="0">
                            <a:latin typeface="Cambria Math" panose="02040503050406030204" pitchFamily="18" charset="0"/>
                          </a:rPr>
                          <m:t>𝑿</m:t>
                        </m:r>
                        <m:r>
                          <a:rPr lang="en-US" sz="2400" b="1" i="1" smtClean="0">
                            <a:latin typeface="Cambria Math" panose="02040503050406030204" pitchFamily="18" charset="0"/>
                          </a:rPr>
                          <m:t> </m:t>
                        </m:r>
                        <m:r>
                          <a:rPr lang="en-US" sz="2400" b="1" i="1" smtClean="0">
                            <a:latin typeface="Cambria Math" panose="02040503050406030204" pitchFamily="18" charset="0"/>
                          </a:rPr>
                          <m:t>𝟏𝟏</m:t>
                        </m:r>
                        <m:r>
                          <a:rPr lang="en-US" sz="2400" b="1" i="1" smtClean="0">
                            <a:latin typeface="Cambria Math" panose="02040503050406030204" pitchFamily="18" charset="0"/>
                          </a:rPr>
                          <m:t>.</m:t>
                        </m:r>
                        <m:r>
                          <a:rPr lang="en-US" sz="2400" b="1" i="1" smtClean="0">
                            <a:latin typeface="Cambria Math" panose="02040503050406030204" pitchFamily="18" charset="0"/>
                          </a:rPr>
                          <m:t>𝟓𝟓</m:t>
                        </m:r>
                      </m:num>
                      <m:den>
                        <m:r>
                          <a:rPr lang="en-US" sz="2400" b="1" i="1" smtClean="0">
                            <a:latin typeface="Cambria Math" panose="02040503050406030204" pitchFamily="18" charset="0"/>
                          </a:rPr>
                          <m:t>𝟏𝟓</m:t>
                        </m:r>
                      </m:den>
                    </m:f>
                  </m:oMath>
                </a14:m>
                <a:r>
                  <a:rPr lang="en-US" sz="2400" b="1" dirty="0">
                    <a:latin typeface="+mj-lt"/>
                  </a:rPr>
                  <a:t> = 77°C</a:t>
                </a:r>
                <a:endParaRPr lang="en-IN" sz="2400" b="1" dirty="0">
                  <a:latin typeface="+mj-lt"/>
                </a:endParaRPr>
              </a:p>
            </p:txBody>
          </p:sp>
        </mc:Choice>
        <mc:Fallback xmlns="">
          <p:sp>
            <p:nvSpPr>
              <p:cNvPr id="2" name="Rectangle 1">
                <a:extLst>
                  <a:ext uri="{FF2B5EF4-FFF2-40B4-BE49-F238E27FC236}">
                    <a16:creationId xmlns:a16="http://schemas.microsoft.com/office/drawing/2014/main" id="{0C7C7C6B-1036-4D98-B733-398BACB35051}"/>
                  </a:ext>
                </a:extLst>
              </p:cNvPr>
              <p:cNvSpPr>
                <a:spLocks noRot="1" noChangeAspect="1" noMove="1" noResize="1" noEditPoints="1" noAdjustHandles="1" noChangeArrowheads="1" noChangeShapeType="1" noTextEdit="1"/>
              </p:cNvSpPr>
              <p:nvPr/>
            </p:nvSpPr>
            <p:spPr>
              <a:xfrm>
                <a:off x="823415" y="1660256"/>
                <a:ext cx="9412406" cy="3603487"/>
              </a:xfrm>
              <a:prstGeom prst="rect">
                <a:avLst/>
              </a:prstGeom>
              <a:blipFill>
                <a:blip r:embed="rId3"/>
                <a:stretch>
                  <a:fillRect l="-972" b="-846"/>
                </a:stretch>
              </a:blipFill>
            </p:spPr>
            <p:txBody>
              <a:bodyPr/>
              <a:lstStyle/>
              <a:p>
                <a:r>
                  <a:rPr lang="en-IN">
                    <a:noFill/>
                  </a:rPr>
                  <a:t> </a:t>
                </a:r>
              </a:p>
            </p:txBody>
          </p:sp>
        </mc:Fallback>
      </mc:AlternateContent>
    </p:spTree>
    <p:extLst>
      <p:ext uri="{BB962C8B-B14F-4D97-AF65-F5344CB8AC3E}">
        <p14:creationId xmlns:p14="http://schemas.microsoft.com/office/powerpoint/2010/main" val="1368554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4" name="Picture 3"/>
          <p:cNvPicPr>
            <a:picLocks noChangeAspect="1"/>
          </p:cNvPicPr>
          <p:nvPr/>
        </p:nvPicPr>
        <p:blipFill>
          <a:blip r:embed="rId3"/>
          <a:stretch>
            <a:fillRect/>
          </a:stretch>
        </p:blipFill>
        <p:spPr>
          <a:xfrm>
            <a:off x="34681" y="1457347"/>
            <a:ext cx="11848955" cy="3714728"/>
          </a:xfrm>
          <a:prstGeom prst="rect">
            <a:avLst/>
          </a:prstGeom>
        </p:spPr>
      </p:pic>
    </p:spTree>
    <p:extLst>
      <p:ext uri="{BB962C8B-B14F-4D97-AF65-F5344CB8AC3E}">
        <p14:creationId xmlns:p14="http://schemas.microsoft.com/office/powerpoint/2010/main" val="3581510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2" name="Picture 1"/>
          <p:cNvPicPr>
            <a:picLocks noChangeAspect="1"/>
          </p:cNvPicPr>
          <p:nvPr/>
        </p:nvPicPr>
        <p:blipFill>
          <a:blip r:embed="rId3"/>
          <a:stretch>
            <a:fillRect/>
          </a:stretch>
        </p:blipFill>
        <p:spPr>
          <a:xfrm>
            <a:off x="393111" y="1637235"/>
            <a:ext cx="10202776" cy="4734990"/>
          </a:xfrm>
          <a:prstGeom prst="rect">
            <a:avLst/>
          </a:prstGeom>
        </p:spPr>
      </p:pic>
    </p:spTree>
    <p:extLst>
      <p:ext uri="{BB962C8B-B14F-4D97-AF65-F5344CB8AC3E}">
        <p14:creationId xmlns:p14="http://schemas.microsoft.com/office/powerpoint/2010/main" val="2389991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5" name="Picture 4"/>
          <p:cNvPicPr>
            <a:picLocks noChangeAspect="1"/>
          </p:cNvPicPr>
          <p:nvPr/>
        </p:nvPicPr>
        <p:blipFill>
          <a:blip r:embed="rId3"/>
          <a:stretch>
            <a:fillRect/>
          </a:stretch>
        </p:blipFill>
        <p:spPr>
          <a:xfrm>
            <a:off x="393110" y="1637235"/>
            <a:ext cx="10857715" cy="2334690"/>
          </a:xfrm>
          <a:prstGeom prst="rect">
            <a:avLst/>
          </a:prstGeom>
        </p:spPr>
      </p:pic>
    </p:spTree>
    <p:extLst>
      <p:ext uri="{BB962C8B-B14F-4D97-AF65-F5344CB8AC3E}">
        <p14:creationId xmlns:p14="http://schemas.microsoft.com/office/powerpoint/2010/main" val="1391142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2" name="Picture 1"/>
          <p:cNvPicPr>
            <a:picLocks noChangeAspect="1"/>
          </p:cNvPicPr>
          <p:nvPr/>
        </p:nvPicPr>
        <p:blipFill>
          <a:blip r:embed="rId3"/>
          <a:stretch>
            <a:fillRect/>
          </a:stretch>
        </p:blipFill>
        <p:spPr>
          <a:xfrm>
            <a:off x="422725" y="1637235"/>
            <a:ext cx="9955706" cy="4749278"/>
          </a:xfrm>
          <a:prstGeom prst="rect">
            <a:avLst/>
          </a:prstGeom>
        </p:spPr>
      </p:pic>
    </p:spTree>
    <p:extLst>
      <p:ext uri="{BB962C8B-B14F-4D97-AF65-F5344CB8AC3E}">
        <p14:creationId xmlns:p14="http://schemas.microsoft.com/office/powerpoint/2010/main" val="213825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4" name="Picture 3"/>
          <p:cNvPicPr>
            <a:picLocks noChangeAspect="1"/>
          </p:cNvPicPr>
          <p:nvPr/>
        </p:nvPicPr>
        <p:blipFill>
          <a:blip r:embed="rId3"/>
          <a:stretch>
            <a:fillRect/>
          </a:stretch>
        </p:blipFill>
        <p:spPr>
          <a:xfrm>
            <a:off x="288247" y="1457347"/>
            <a:ext cx="9555548" cy="5129191"/>
          </a:xfrm>
          <a:prstGeom prst="rect">
            <a:avLst/>
          </a:prstGeom>
        </p:spPr>
      </p:pic>
    </p:spTree>
    <p:extLst>
      <p:ext uri="{BB962C8B-B14F-4D97-AF65-F5344CB8AC3E}">
        <p14:creationId xmlns:p14="http://schemas.microsoft.com/office/powerpoint/2010/main" val="352803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2" name="Picture 1"/>
          <p:cNvPicPr>
            <a:picLocks noChangeAspect="1"/>
          </p:cNvPicPr>
          <p:nvPr/>
        </p:nvPicPr>
        <p:blipFill>
          <a:blip r:embed="rId3"/>
          <a:stretch>
            <a:fillRect/>
          </a:stretch>
        </p:blipFill>
        <p:spPr>
          <a:xfrm>
            <a:off x="393111" y="1637235"/>
            <a:ext cx="9792084" cy="4920728"/>
          </a:xfrm>
          <a:prstGeom prst="rect">
            <a:avLst/>
          </a:prstGeom>
        </p:spPr>
      </p:pic>
    </p:spTree>
    <p:extLst>
      <p:ext uri="{BB962C8B-B14F-4D97-AF65-F5344CB8AC3E}">
        <p14:creationId xmlns:p14="http://schemas.microsoft.com/office/powerpoint/2010/main" val="327180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Closed System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3"/>
          <a:stretch>
            <a:fillRect/>
          </a:stretch>
        </p:blipFill>
        <p:spPr>
          <a:xfrm>
            <a:off x="371880" y="1660256"/>
            <a:ext cx="7518445" cy="4703319"/>
          </a:xfrm>
          <a:prstGeom prst="rect">
            <a:avLst/>
          </a:prstGeom>
        </p:spPr>
      </p:pic>
    </p:spTree>
    <p:extLst>
      <p:ext uri="{BB962C8B-B14F-4D97-AF65-F5344CB8AC3E}">
        <p14:creationId xmlns:p14="http://schemas.microsoft.com/office/powerpoint/2010/main" val="2326205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Temperature Measurement - Numericals</a:t>
            </a:r>
          </a:p>
        </p:txBody>
      </p:sp>
      <p:pic>
        <p:nvPicPr>
          <p:cNvPr id="4" name="Picture 3"/>
          <p:cNvPicPr>
            <a:picLocks noChangeAspect="1"/>
          </p:cNvPicPr>
          <p:nvPr/>
        </p:nvPicPr>
        <p:blipFill>
          <a:blip r:embed="rId3"/>
          <a:stretch>
            <a:fillRect/>
          </a:stretch>
        </p:blipFill>
        <p:spPr>
          <a:xfrm>
            <a:off x="393111" y="1426982"/>
            <a:ext cx="11454680" cy="2630668"/>
          </a:xfrm>
          <a:prstGeom prst="rect">
            <a:avLst/>
          </a:prstGeom>
        </p:spPr>
      </p:pic>
    </p:spTree>
    <p:extLst>
      <p:ext uri="{BB962C8B-B14F-4D97-AF65-F5344CB8AC3E}">
        <p14:creationId xmlns:p14="http://schemas.microsoft.com/office/powerpoint/2010/main" val="1908252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Work</a:t>
            </a:r>
          </a:p>
        </p:txBody>
      </p:sp>
      <p:pic>
        <p:nvPicPr>
          <p:cNvPr id="2" name="Picture 1"/>
          <p:cNvPicPr>
            <a:picLocks noChangeAspect="1"/>
          </p:cNvPicPr>
          <p:nvPr/>
        </p:nvPicPr>
        <p:blipFill>
          <a:blip r:embed="rId3"/>
          <a:stretch>
            <a:fillRect/>
          </a:stretch>
        </p:blipFill>
        <p:spPr>
          <a:xfrm>
            <a:off x="135315" y="1457347"/>
            <a:ext cx="9380160" cy="5162236"/>
          </a:xfrm>
          <a:prstGeom prst="rect">
            <a:avLst/>
          </a:prstGeom>
        </p:spPr>
      </p:pic>
    </p:spTree>
    <p:extLst>
      <p:ext uri="{BB962C8B-B14F-4D97-AF65-F5344CB8AC3E}">
        <p14:creationId xmlns:p14="http://schemas.microsoft.com/office/powerpoint/2010/main" val="24851317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Work</a:t>
            </a:r>
          </a:p>
        </p:txBody>
      </p:sp>
      <p:pic>
        <p:nvPicPr>
          <p:cNvPr id="4" name="Picture 3"/>
          <p:cNvPicPr>
            <a:picLocks noChangeAspect="1"/>
          </p:cNvPicPr>
          <p:nvPr/>
        </p:nvPicPr>
        <p:blipFill>
          <a:blip r:embed="rId3"/>
          <a:stretch>
            <a:fillRect/>
          </a:stretch>
        </p:blipFill>
        <p:spPr>
          <a:xfrm>
            <a:off x="174555" y="1457347"/>
            <a:ext cx="8435120" cy="5113728"/>
          </a:xfrm>
          <a:prstGeom prst="rect">
            <a:avLst/>
          </a:prstGeom>
        </p:spPr>
      </p:pic>
    </p:spTree>
    <p:extLst>
      <p:ext uri="{BB962C8B-B14F-4D97-AF65-F5344CB8AC3E}">
        <p14:creationId xmlns:p14="http://schemas.microsoft.com/office/powerpoint/2010/main" val="1120638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Illustration of Work</a:t>
            </a:r>
          </a:p>
        </p:txBody>
      </p:sp>
      <p:pic>
        <p:nvPicPr>
          <p:cNvPr id="2" name="Picture 1"/>
          <p:cNvPicPr>
            <a:picLocks noChangeAspect="1"/>
          </p:cNvPicPr>
          <p:nvPr/>
        </p:nvPicPr>
        <p:blipFill>
          <a:blip r:embed="rId3"/>
          <a:stretch>
            <a:fillRect/>
          </a:stretch>
        </p:blipFill>
        <p:spPr>
          <a:xfrm>
            <a:off x="2571749" y="1801145"/>
            <a:ext cx="5419725" cy="4286250"/>
          </a:xfrm>
          <a:prstGeom prst="rect">
            <a:avLst/>
          </a:prstGeom>
        </p:spPr>
      </p:pic>
    </p:spTree>
    <p:extLst>
      <p:ext uri="{BB962C8B-B14F-4D97-AF65-F5344CB8AC3E}">
        <p14:creationId xmlns:p14="http://schemas.microsoft.com/office/powerpoint/2010/main" val="194240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Illustration of Work</a:t>
            </a:r>
          </a:p>
        </p:txBody>
      </p:sp>
      <p:pic>
        <p:nvPicPr>
          <p:cNvPr id="4" name="Picture 3"/>
          <p:cNvPicPr>
            <a:picLocks noChangeAspect="1"/>
          </p:cNvPicPr>
          <p:nvPr/>
        </p:nvPicPr>
        <p:blipFill>
          <a:blip r:embed="rId3"/>
          <a:stretch>
            <a:fillRect/>
          </a:stretch>
        </p:blipFill>
        <p:spPr>
          <a:xfrm>
            <a:off x="842963" y="1919012"/>
            <a:ext cx="9494822" cy="4338913"/>
          </a:xfrm>
          <a:prstGeom prst="rect">
            <a:avLst/>
          </a:prstGeom>
        </p:spPr>
      </p:pic>
    </p:spTree>
    <p:extLst>
      <p:ext uri="{BB962C8B-B14F-4D97-AF65-F5344CB8AC3E}">
        <p14:creationId xmlns:p14="http://schemas.microsoft.com/office/powerpoint/2010/main" val="44400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Illustration of Work</a:t>
            </a:r>
          </a:p>
        </p:txBody>
      </p:sp>
      <p:pic>
        <p:nvPicPr>
          <p:cNvPr id="2" name="Picture 1"/>
          <p:cNvPicPr>
            <a:picLocks noChangeAspect="1"/>
          </p:cNvPicPr>
          <p:nvPr/>
        </p:nvPicPr>
        <p:blipFill>
          <a:blip r:embed="rId3"/>
          <a:stretch>
            <a:fillRect/>
          </a:stretch>
        </p:blipFill>
        <p:spPr>
          <a:xfrm>
            <a:off x="500063" y="1919012"/>
            <a:ext cx="5619750" cy="3228975"/>
          </a:xfrm>
          <a:prstGeom prst="rect">
            <a:avLst/>
          </a:prstGeom>
        </p:spPr>
      </p:pic>
    </p:spTree>
    <p:extLst>
      <p:ext uri="{BB962C8B-B14F-4D97-AF65-F5344CB8AC3E}">
        <p14:creationId xmlns:p14="http://schemas.microsoft.com/office/powerpoint/2010/main" val="548909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Sign Conventions of Work</a:t>
            </a:r>
          </a:p>
        </p:txBody>
      </p:sp>
      <p:pic>
        <p:nvPicPr>
          <p:cNvPr id="4" name="Picture 3"/>
          <p:cNvPicPr>
            <a:picLocks noChangeAspect="1"/>
          </p:cNvPicPr>
          <p:nvPr/>
        </p:nvPicPr>
        <p:blipFill>
          <a:blip r:embed="rId3"/>
          <a:stretch>
            <a:fillRect/>
          </a:stretch>
        </p:blipFill>
        <p:spPr>
          <a:xfrm>
            <a:off x="540545" y="1637234"/>
            <a:ext cx="10392681" cy="4592115"/>
          </a:xfrm>
          <a:prstGeom prst="rect">
            <a:avLst/>
          </a:prstGeom>
        </p:spPr>
      </p:pic>
    </p:spTree>
    <p:extLst>
      <p:ext uri="{BB962C8B-B14F-4D97-AF65-F5344CB8AC3E}">
        <p14:creationId xmlns:p14="http://schemas.microsoft.com/office/powerpoint/2010/main" val="1610327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a:t>
            </a:r>
          </a:p>
        </p:txBody>
      </p:sp>
      <p:pic>
        <p:nvPicPr>
          <p:cNvPr id="2" name="Picture 1"/>
          <p:cNvPicPr>
            <a:picLocks noChangeAspect="1"/>
          </p:cNvPicPr>
          <p:nvPr/>
        </p:nvPicPr>
        <p:blipFill>
          <a:blip r:embed="rId3"/>
          <a:stretch>
            <a:fillRect/>
          </a:stretch>
        </p:blipFill>
        <p:spPr>
          <a:xfrm>
            <a:off x="393111" y="1637235"/>
            <a:ext cx="8710762" cy="4849290"/>
          </a:xfrm>
          <a:prstGeom prst="rect">
            <a:avLst/>
          </a:prstGeom>
        </p:spPr>
      </p:pic>
    </p:spTree>
    <p:extLst>
      <p:ext uri="{BB962C8B-B14F-4D97-AF65-F5344CB8AC3E}">
        <p14:creationId xmlns:p14="http://schemas.microsoft.com/office/powerpoint/2010/main" val="2817557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a:t>
            </a:r>
          </a:p>
        </p:txBody>
      </p:sp>
      <p:pic>
        <p:nvPicPr>
          <p:cNvPr id="4" name="Picture 3"/>
          <p:cNvPicPr>
            <a:picLocks noChangeAspect="1"/>
          </p:cNvPicPr>
          <p:nvPr/>
        </p:nvPicPr>
        <p:blipFill>
          <a:blip r:embed="rId3"/>
          <a:stretch>
            <a:fillRect/>
          </a:stretch>
        </p:blipFill>
        <p:spPr>
          <a:xfrm>
            <a:off x="393111" y="1457347"/>
            <a:ext cx="9059933" cy="5325552"/>
          </a:xfrm>
          <a:prstGeom prst="rect">
            <a:avLst/>
          </a:prstGeom>
        </p:spPr>
      </p:pic>
    </p:spTree>
    <p:extLst>
      <p:ext uri="{BB962C8B-B14F-4D97-AF65-F5344CB8AC3E}">
        <p14:creationId xmlns:p14="http://schemas.microsoft.com/office/powerpoint/2010/main" val="10771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a:t>
            </a:r>
          </a:p>
        </p:txBody>
      </p:sp>
      <p:pic>
        <p:nvPicPr>
          <p:cNvPr id="2" name="Picture 1"/>
          <p:cNvPicPr>
            <a:picLocks noChangeAspect="1"/>
          </p:cNvPicPr>
          <p:nvPr/>
        </p:nvPicPr>
        <p:blipFill>
          <a:blip r:embed="rId3"/>
          <a:stretch>
            <a:fillRect/>
          </a:stretch>
        </p:blipFill>
        <p:spPr>
          <a:xfrm>
            <a:off x="393111" y="1457347"/>
            <a:ext cx="10071280" cy="4886303"/>
          </a:xfrm>
          <a:prstGeom prst="rect">
            <a:avLst/>
          </a:prstGeom>
        </p:spPr>
      </p:pic>
    </p:spTree>
    <p:extLst>
      <p:ext uri="{BB962C8B-B14F-4D97-AF65-F5344CB8AC3E}">
        <p14:creationId xmlns:p14="http://schemas.microsoft.com/office/powerpoint/2010/main" val="3833991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Open System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3"/>
          <a:stretch>
            <a:fillRect/>
          </a:stretch>
        </p:blipFill>
        <p:spPr>
          <a:xfrm>
            <a:off x="393111" y="2014537"/>
            <a:ext cx="6953250" cy="3571875"/>
          </a:xfrm>
          <a:prstGeom prst="rect">
            <a:avLst/>
          </a:prstGeom>
        </p:spPr>
      </p:pic>
    </p:spTree>
    <p:extLst>
      <p:ext uri="{BB962C8B-B14F-4D97-AF65-F5344CB8AC3E}">
        <p14:creationId xmlns:p14="http://schemas.microsoft.com/office/powerpoint/2010/main" val="3834208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a:t>
            </a:r>
          </a:p>
        </p:txBody>
      </p:sp>
      <p:pic>
        <p:nvPicPr>
          <p:cNvPr id="4" name="Picture 3"/>
          <p:cNvPicPr>
            <a:picLocks noChangeAspect="1"/>
          </p:cNvPicPr>
          <p:nvPr/>
        </p:nvPicPr>
        <p:blipFill>
          <a:blip r:embed="rId3"/>
          <a:stretch>
            <a:fillRect/>
          </a:stretch>
        </p:blipFill>
        <p:spPr>
          <a:xfrm>
            <a:off x="319319" y="1778123"/>
            <a:ext cx="9799737" cy="2493840"/>
          </a:xfrm>
          <a:prstGeom prst="rect">
            <a:avLst/>
          </a:prstGeom>
        </p:spPr>
      </p:pic>
    </p:spTree>
    <p:extLst>
      <p:ext uri="{BB962C8B-B14F-4D97-AF65-F5344CB8AC3E}">
        <p14:creationId xmlns:p14="http://schemas.microsoft.com/office/powerpoint/2010/main" val="2078848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 for Isothermal Process</a:t>
            </a:r>
          </a:p>
        </p:txBody>
      </p:sp>
      <p:pic>
        <p:nvPicPr>
          <p:cNvPr id="2" name="Picture 1"/>
          <p:cNvPicPr>
            <a:picLocks noChangeAspect="1"/>
          </p:cNvPicPr>
          <p:nvPr/>
        </p:nvPicPr>
        <p:blipFill>
          <a:blip r:embed="rId3"/>
          <a:stretch>
            <a:fillRect/>
          </a:stretch>
        </p:blipFill>
        <p:spPr>
          <a:xfrm>
            <a:off x="393111" y="1457347"/>
            <a:ext cx="5821952" cy="4975855"/>
          </a:xfrm>
          <a:prstGeom prst="rect">
            <a:avLst/>
          </a:prstGeom>
        </p:spPr>
      </p:pic>
    </p:spTree>
    <p:extLst>
      <p:ext uri="{BB962C8B-B14F-4D97-AF65-F5344CB8AC3E}">
        <p14:creationId xmlns:p14="http://schemas.microsoft.com/office/powerpoint/2010/main" val="339163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Moving boundary or pdV work for Various processes</a:t>
            </a:r>
          </a:p>
        </p:txBody>
      </p:sp>
      <p:pic>
        <p:nvPicPr>
          <p:cNvPr id="4" name="Picture 3"/>
          <p:cNvPicPr>
            <a:picLocks noChangeAspect="1"/>
          </p:cNvPicPr>
          <p:nvPr/>
        </p:nvPicPr>
        <p:blipFill>
          <a:blip r:embed="rId3"/>
          <a:stretch>
            <a:fillRect/>
          </a:stretch>
        </p:blipFill>
        <p:spPr>
          <a:xfrm>
            <a:off x="222700" y="1457347"/>
            <a:ext cx="8528084" cy="5286353"/>
          </a:xfrm>
          <a:prstGeom prst="rect">
            <a:avLst/>
          </a:prstGeom>
        </p:spPr>
      </p:pic>
    </p:spTree>
    <p:extLst>
      <p:ext uri="{BB962C8B-B14F-4D97-AF65-F5344CB8AC3E}">
        <p14:creationId xmlns:p14="http://schemas.microsoft.com/office/powerpoint/2010/main" val="98953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Other forms of Work</a:t>
            </a:r>
          </a:p>
        </p:txBody>
      </p:sp>
      <p:pic>
        <p:nvPicPr>
          <p:cNvPr id="2" name="Picture 1"/>
          <p:cNvPicPr>
            <a:picLocks noChangeAspect="1"/>
          </p:cNvPicPr>
          <p:nvPr/>
        </p:nvPicPr>
        <p:blipFill>
          <a:blip r:embed="rId3"/>
          <a:stretch>
            <a:fillRect/>
          </a:stretch>
        </p:blipFill>
        <p:spPr>
          <a:xfrm>
            <a:off x="259140" y="1457347"/>
            <a:ext cx="10344240" cy="5100616"/>
          </a:xfrm>
          <a:prstGeom prst="rect">
            <a:avLst/>
          </a:prstGeom>
        </p:spPr>
      </p:pic>
    </p:spTree>
    <p:extLst>
      <p:ext uri="{BB962C8B-B14F-4D97-AF65-F5344CB8AC3E}">
        <p14:creationId xmlns:p14="http://schemas.microsoft.com/office/powerpoint/2010/main" val="2643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Other forms of Work</a:t>
            </a:r>
          </a:p>
        </p:txBody>
      </p:sp>
      <p:pic>
        <p:nvPicPr>
          <p:cNvPr id="4" name="Picture 3"/>
          <p:cNvPicPr>
            <a:picLocks noChangeAspect="1"/>
          </p:cNvPicPr>
          <p:nvPr/>
        </p:nvPicPr>
        <p:blipFill>
          <a:blip r:embed="rId3"/>
          <a:stretch>
            <a:fillRect/>
          </a:stretch>
        </p:blipFill>
        <p:spPr>
          <a:xfrm>
            <a:off x="430589" y="1457346"/>
            <a:ext cx="9735629" cy="5172053"/>
          </a:xfrm>
          <a:prstGeom prst="rect">
            <a:avLst/>
          </a:prstGeom>
        </p:spPr>
      </p:pic>
    </p:spTree>
    <p:extLst>
      <p:ext uri="{BB962C8B-B14F-4D97-AF65-F5344CB8AC3E}">
        <p14:creationId xmlns:p14="http://schemas.microsoft.com/office/powerpoint/2010/main" val="2051800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Heat</a:t>
            </a:r>
          </a:p>
        </p:txBody>
      </p:sp>
      <p:pic>
        <p:nvPicPr>
          <p:cNvPr id="2" name="Picture 1"/>
          <p:cNvPicPr>
            <a:picLocks noChangeAspect="1"/>
          </p:cNvPicPr>
          <p:nvPr/>
        </p:nvPicPr>
        <p:blipFill>
          <a:blip r:embed="rId3"/>
          <a:stretch>
            <a:fillRect/>
          </a:stretch>
        </p:blipFill>
        <p:spPr>
          <a:xfrm>
            <a:off x="393111" y="1637235"/>
            <a:ext cx="8879477" cy="4900418"/>
          </a:xfrm>
          <a:prstGeom prst="rect">
            <a:avLst/>
          </a:prstGeom>
        </p:spPr>
      </p:pic>
    </p:spTree>
    <p:extLst>
      <p:ext uri="{BB962C8B-B14F-4D97-AF65-F5344CB8AC3E}">
        <p14:creationId xmlns:p14="http://schemas.microsoft.com/office/powerpoint/2010/main" val="3717186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Heat</a:t>
            </a:r>
          </a:p>
        </p:txBody>
      </p:sp>
      <p:pic>
        <p:nvPicPr>
          <p:cNvPr id="4" name="Picture 3"/>
          <p:cNvPicPr>
            <a:picLocks noChangeAspect="1"/>
          </p:cNvPicPr>
          <p:nvPr/>
        </p:nvPicPr>
        <p:blipFill>
          <a:blip r:embed="rId3"/>
          <a:stretch>
            <a:fillRect/>
          </a:stretch>
        </p:blipFill>
        <p:spPr>
          <a:xfrm>
            <a:off x="627725" y="1637235"/>
            <a:ext cx="8502206" cy="4920728"/>
          </a:xfrm>
          <a:prstGeom prst="rect">
            <a:avLst/>
          </a:prstGeom>
        </p:spPr>
      </p:pic>
    </p:spTree>
    <p:extLst>
      <p:ext uri="{BB962C8B-B14F-4D97-AF65-F5344CB8AC3E}">
        <p14:creationId xmlns:p14="http://schemas.microsoft.com/office/powerpoint/2010/main" val="1162083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Sign Convention for Heat</a:t>
            </a:r>
          </a:p>
        </p:txBody>
      </p:sp>
      <p:pic>
        <p:nvPicPr>
          <p:cNvPr id="9" name="Picture 8"/>
          <p:cNvPicPr>
            <a:picLocks noChangeAspect="1"/>
          </p:cNvPicPr>
          <p:nvPr/>
        </p:nvPicPr>
        <p:blipFill>
          <a:blip r:embed="rId3"/>
          <a:stretch>
            <a:fillRect/>
          </a:stretch>
        </p:blipFill>
        <p:spPr>
          <a:xfrm>
            <a:off x="233361" y="1637235"/>
            <a:ext cx="10438651" cy="4963590"/>
          </a:xfrm>
          <a:prstGeom prst="rect">
            <a:avLst/>
          </a:prstGeom>
        </p:spPr>
      </p:pic>
    </p:spTree>
    <p:extLst>
      <p:ext uri="{BB962C8B-B14F-4D97-AF65-F5344CB8AC3E}">
        <p14:creationId xmlns:p14="http://schemas.microsoft.com/office/powerpoint/2010/main" val="6653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Comparison between Work and Heat</a:t>
            </a:r>
          </a:p>
        </p:txBody>
      </p:sp>
      <p:pic>
        <p:nvPicPr>
          <p:cNvPr id="2" name="Picture 1"/>
          <p:cNvPicPr>
            <a:picLocks noChangeAspect="1"/>
          </p:cNvPicPr>
          <p:nvPr/>
        </p:nvPicPr>
        <p:blipFill>
          <a:blip r:embed="rId3"/>
          <a:stretch>
            <a:fillRect/>
          </a:stretch>
        </p:blipFill>
        <p:spPr>
          <a:xfrm>
            <a:off x="287715" y="1457346"/>
            <a:ext cx="9242048" cy="5124941"/>
          </a:xfrm>
          <a:prstGeom prst="rect">
            <a:avLst/>
          </a:prstGeom>
        </p:spPr>
      </p:pic>
    </p:spTree>
    <p:extLst>
      <p:ext uri="{BB962C8B-B14F-4D97-AF65-F5344CB8AC3E}">
        <p14:creationId xmlns:p14="http://schemas.microsoft.com/office/powerpoint/2010/main" val="10576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Comparison between Work and Heat – Sign Convention</a:t>
            </a:r>
          </a:p>
        </p:txBody>
      </p:sp>
      <p:pic>
        <p:nvPicPr>
          <p:cNvPr id="4" name="Picture 3"/>
          <p:cNvPicPr>
            <a:picLocks noChangeAspect="1"/>
          </p:cNvPicPr>
          <p:nvPr/>
        </p:nvPicPr>
        <p:blipFill>
          <a:blip r:embed="rId3"/>
          <a:stretch>
            <a:fillRect/>
          </a:stretch>
        </p:blipFill>
        <p:spPr>
          <a:xfrm>
            <a:off x="500063" y="1457347"/>
            <a:ext cx="8954138" cy="4586266"/>
          </a:xfrm>
          <a:prstGeom prst="rect">
            <a:avLst/>
          </a:prstGeom>
        </p:spPr>
      </p:pic>
    </p:spTree>
    <p:extLst>
      <p:ext uri="{BB962C8B-B14F-4D97-AF65-F5344CB8AC3E}">
        <p14:creationId xmlns:p14="http://schemas.microsoft.com/office/powerpoint/2010/main" val="766306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Isolated System</a:t>
            </a:r>
          </a:p>
        </p:txBody>
      </p:sp>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3"/>
          <a:stretch>
            <a:fillRect/>
          </a:stretch>
        </p:blipFill>
        <p:spPr>
          <a:xfrm>
            <a:off x="369095" y="1854702"/>
            <a:ext cx="9981597" cy="3631697"/>
          </a:xfrm>
          <a:prstGeom prst="rect">
            <a:avLst/>
          </a:prstGeom>
        </p:spPr>
      </p:pic>
    </p:spTree>
    <p:extLst>
      <p:ext uri="{BB962C8B-B14F-4D97-AF65-F5344CB8AC3E}">
        <p14:creationId xmlns:p14="http://schemas.microsoft.com/office/powerpoint/2010/main" val="275794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2" name="Picture 1"/>
          <p:cNvPicPr>
            <a:picLocks noChangeAspect="1"/>
          </p:cNvPicPr>
          <p:nvPr/>
        </p:nvPicPr>
        <p:blipFill>
          <a:blip r:embed="rId3"/>
          <a:stretch>
            <a:fillRect/>
          </a:stretch>
        </p:blipFill>
        <p:spPr>
          <a:xfrm>
            <a:off x="393111" y="1457347"/>
            <a:ext cx="10808289" cy="5181882"/>
          </a:xfrm>
          <a:prstGeom prst="rect">
            <a:avLst/>
          </a:prstGeom>
        </p:spPr>
      </p:pic>
    </p:spTree>
    <p:extLst>
      <p:ext uri="{BB962C8B-B14F-4D97-AF65-F5344CB8AC3E}">
        <p14:creationId xmlns:p14="http://schemas.microsoft.com/office/powerpoint/2010/main" val="2781625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4" name="Picture 3"/>
          <p:cNvPicPr>
            <a:picLocks noChangeAspect="1"/>
          </p:cNvPicPr>
          <p:nvPr/>
        </p:nvPicPr>
        <p:blipFill>
          <a:blip r:embed="rId3"/>
          <a:stretch>
            <a:fillRect/>
          </a:stretch>
        </p:blipFill>
        <p:spPr>
          <a:xfrm>
            <a:off x="393111" y="1637235"/>
            <a:ext cx="10936877" cy="3833961"/>
          </a:xfrm>
          <a:prstGeom prst="rect">
            <a:avLst/>
          </a:prstGeom>
        </p:spPr>
      </p:pic>
    </p:spTree>
    <p:extLst>
      <p:ext uri="{BB962C8B-B14F-4D97-AF65-F5344CB8AC3E}">
        <p14:creationId xmlns:p14="http://schemas.microsoft.com/office/powerpoint/2010/main" val="271532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2" name="Picture 1"/>
          <p:cNvPicPr>
            <a:picLocks noChangeAspect="1"/>
          </p:cNvPicPr>
          <p:nvPr/>
        </p:nvPicPr>
        <p:blipFill>
          <a:blip r:embed="rId3"/>
          <a:stretch>
            <a:fillRect/>
          </a:stretch>
        </p:blipFill>
        <p:spPr>
          <a:xfrm>
            <a:off x="393111" y="1637235"/>
            <a:ext cx="10722564" cy="4581784"/>
          </a:xfrm>
          <a:prstGeom prst="rect">
            <a:avLst/>
          </a:prstGeom>
        </p:spPr>
      </p:pic>
    </p:spTree>
    <p:extLst>
      <p:ext uri="{BB962C8B-B14F-4D97-AF65-F5344CB8AC3E}">
        <p14:creationId xmlns:p14="http://schemas.microsoft.com/office/powerpoint/2010/main" val="308832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4" name="Picture 3"/>
          <p:cNvPicPr>
            <a:picLocks noChangeAspect="1"/>
          </p:cNvPicPr>
          <p:nvPr/>
        </p:nvPicPr>
        <p:blipFill>
          <a:blip r:embed="rId3"/>
          <a:stretch>
            <a:fillRect/>
          </a:stretch>
        </p:blipFill>
        <p:spPr>
          <a:xfrm>
            <a:off x="393111" y="1637235"/>
            <a:ext cx="11265489" cy="5017180"/>
          </a:xfrm>
          <a:prstGeom prst="rect">
            <a:avLst/>
          </a:prstGeom>
        </p:spPr>
      </p:pic>
    </p:spTree>
    <p:extLst>
      <p:ext uri="{BB962C8B-B14F-4D97-AF65-F5344CB8AC3E}">
        <p14:creationId xmlns:p14="http://schemas.microsoft.com/office/powerpoint/2010/main" val="98252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2" name="Picture 1"/>
          <p:cNvPicPr>
            <a:picLocks noChangeAspect="1"/>
          </p:cNvPicPr>
          <p:nvPr/>
        </p:nvPicPr>
        <p:blipFill>
          <a:blip r:embed="rId3"/>
          <a:stretch>
            <a:fillRect/>
          </a:stretch>
        </p:blipFill>
        <p:spPr>
          <a:xfrm>
            <a:off x="393111" y="1637235"/>
            <a:ext cx="10634732" cy="3534840"/>
          </a:xfrm>
          <a:prstGeom prst="rect">
            <a:avLst/>
          </a:prstGeom>
        </p:spPr>
      </p:pic>
    </p:spTree>
    <p:extLst>
      <p:ext uri="{BB962C8B-B14F-4D97-AF65-F5344CB8AC3E}">
        <p14:creationId xmlns:p14="http://schemas.microsoft.com/office/powerpoint/2010/main" val="180771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Numericals on Moving Boundary Work</a:t>
            </a:r>
          </a:p>
        </p:txBody>
      </p:sp>
      <p:pic>
        <p:nvPicPr>
          <p:cNvPr id="4" name="Picture 3"/>
          <p:cNvPicPr>
            <a:picLocks noChangeAspect="1"/>
          </p:cNvPicPr>
          <p:nvPr/>
        </p:nvPicPr>
        <p:blipFill>
          <a:blip r:embed="rId3"/>
          <a:stretch>
            <a:fillRect/>
          </a:stretch>
        </p:blipFill>
        <p:spPr>
          <a:xfrm>
            <a:off x="393110" y="1457347"/>
            <a:ext cx="11036129" cy="4357666"/>
          </a:xfrm>
          <a:prstGeom prst="rect">
            <a:avLst/>
          </a:prstGeom>
        </p:spPr>
      </p:pic>
    </p:spTree>
    <p:extLst>
      <p:ext uri="{BB962C8B-B14F-4D97-AF65-F5344CB8AC3E}">
        <p14:creationId xmlns:p14="http://schemas.microsoft.com/office/powerpoint/2010/main" val="806806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First Law of Thermodynamics – Joule’s Experiment</a:t>
            </a:r>
          </a:p>
        </p:txBody>
      </p:sp>
      <p:pic>
        <p:nvPicPr>
          <p:cNvPr id="2" name="Picture 1"/>
          <p:cNvPicPr>
            <a:picLocks noChangeAspect="1"/>
          </p:cNvPicPr>
          <p:nvPr/>
        </p:nvPicPr>
        <p:blipFill>
          <a:blip r:embed="rId3"/>
          <a:stretch>
            <a:fillRect/>
          </a:stretch>
        </p:blipFill>
        <p:spPr>
          <a:xfrm>
            <a:off x="268044" y="1457346"/>
            <a:ext cx="10087956" cy="4943453"/>
          </a:xfrm>
          <a:prstGeom prst="rect">
            <a:avLst/>
          </a:prstGeom>
        </p:spPr>
      </p:pic>
    </p:spTree>
    <p:extLst>
      <p:ext uri="{BB962C8B-B14F-4D97-AF65-F5344CB8AC3E}">
        <p14:creationId xmlns:p14="http://schemas.microsoft.com/office/powerpoint/2010/main" val="3405037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First Law of Thermodynamics – Joule’s Experiment</a:t>
            </a:r>
          </a:p>
        </p:txBody>
      </p:sp>
      <p:pic>
        <p:nvPicPr>
          <p:cNvPr id="4" name="Picture 3"/>
          <p:cNvPicPr>
            <a:picLocks noChangeAspect="1"/>
          </p:cNvPicPr>
          <p:nvPr/>
        </p:nvPicPr>
        <p:blipFill>
          <a:blip r:embed="rId3"/>
          <a:stretch>
            <a:fillRect/>
          </a:stretch>
        </p:blipFill>
        <p:spPr>
          <a:xfrm>
            <a:off x="393111" y="1457346"/>
            <a:ext cx="6975843" cy="5400653"/>
          </a:xfrm>
          <a:prstGeom prst="rect">
            <a:avLst/>
          </a:prstGeom>
        </p:spPr>
      </p:pic>
    </p:spTree>
    <p:extLst>
      <p:ext uri="{BB962C8B-B14F-4D97-AF65-F5344CB8AC3E}">
        <p14:creationId xmlns:p14="http://schemas.microsoft.com/office/powerpoint/2010/main" val="111466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First Law of Thermodynamics – Joule’s Experiment</a:t>
            </a:r>
          </a:p>
        </p:txBody>
      </p:sp>
      <p:pic>
        <p:nvPicPr>
          <p:cNvPr id="2" name="Picture 1"/>
          <p:cNvPicPr>
            <a:picLocks noChangeAspect="1"/>
          </p:cNvPicPr>
          <p:nvPr/>
        </p:nvPicPr>
        <p:blipFill>
          <a:blip r:embed="rId3"/>
          <a:stretch>
            <a:fillRect/>
          </a:stretch>
        </p:blipFill>
        <p:spPr>
          <a:xfrm>
            <a:off x="295947" y="1457347"/>
            <a:ext cx="7062116" cy="5291087"/>
          </a:xfrm>
          <a:prstGeom prst="rect">
            <a:avLst/>
          </a:prstGeom>
        </p:spPr>
      </p:pic>
    </p:spTree>
    <p:extLst>
      <p:ext uri="{BB962C8B-B14F-4D97-AF65-F5344CB8AC3E}">
        <p14:creationId xmlns:p14="http://schemas.microsoft.com/office/powerpoint/2010/main" val="3019751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Statement of First Law of Thermodynamics for Cyclic Process</a:t>
            </a:r>
          </a:p>
        </p:txBody>
      </p:sp>
      <p:pic>
        <p:nvPicPr>
          <p:cNvPr id="4" name="Picture 3"/>
          <p:cNvPicPr>
            <a:picLocks noChangeAspect="1"/>
          </p:cNvPicPr>
          <p:nvPr/>
        </p:nvPicPr>
        <p:blipFill>
          <a:blip r:embed="rId3"/>
          <a:stretch>
            <a:fillRect/>
          </a:stretch>
        </p:blipFill>
        <p:spPr>
          <a:xfrm>
            <a:off x="393111" y="1457346"/>
            <a:ext cx="9123206" cy="4843441"/>
          </a:xfrm>
          <a:prstGeom prst="rect">
            <a:avLst/>
          </a:prstGeom>
        </p:spPr>
      </p:pic>
    </p:spTree>
    <p:extLst>
      <p:ext uri="{BB962C8B-B14F-4D97-AF65-F5344CB8AC3E}">
        <p14:creationId xmlns:p14="http://schemas.microsoft.com/office/powerpoint/2010/main" val="1162397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4" name="Picture 3"/>
          <p:cNvPicPr>
            <a:picLocks noChangeAspect="1"/>
          </p:cNvPicPr>
          <p:nvPr/>
        </p:nvPicPr>
        <p:blipFill>
          <a:blip r:embed="rId3"/>
          <a:stretch>
            <a:fillRect/>
          </a:stretch>
        </p:blipFill>
        <p:spPr>
          <a:xfrm>
            <a:off x="241230" y="1660256"/>
            <a:ext cx="7800975" cy="4772025"/>
          </a:xfrm>
          <a:prstGeom prst="rect">
            <a:avLst/>
          </a:prstGeom>
        </p:spPr>
      </p:pic>
    </p:spTree>
    <p:extLst>
      <p:ext uri="{BB962C8B-B14F-4D97-AF65-F5344CB8AC3E}">
        <p14:creationId xmlns:p14="http://schemas.microsoft.com/office/powerpoint/2010/main" val="865069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Statement of First Law of Thermodynamics for Cyclic Process</a:t>
            </a:r>
          </a:p>
        </p:txBody>
      </p:sp>
      <p:pic>
        <p:nvPicPr>
          <p:cNvPr id="2" name="Picture 1"/>
          <p:cNvPicPr>
            <a:picLocks noChangeAspect="1"/>
          </p:cNvPicPr>
          <p:nvPr/>
        </p:nvPicPr>
        <p:blipFill>
          <a:blip r:embed="rId3"/>
          <a:stretch>
            <a:fillRect/>
          </a:stretch>
        </p:blipFill>
        <p:spPr>
          <a:xfrm>
            <a:off x="81521" y="1457348"/>
            <a:ext cx="8976754" cy="5182456"/>
          </a:xfrm>
          <a:prstGeom prst="rect">
            <a:avLst/>
          </a:prstGeom>
        </p:spPr>
      </p:pic>
    </p:spTree>
    <p:extLst>
      <p:ext uri="{BB962C8B-B14F-4D97-AF65-F5344CB8AC3E}">
        <p14:creationId xmlns:p14="http://schemas.microsoft.com/office/powerpoint/2010/main" val="331196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1" y="713905"/>
            <a:ext cx="7999758" cy="461665"/>
          </a:xfrm>
          <a:prstGeom prst="rect">
            <a:avLst/>
          </a:prstGeom>
        </p:spPr>
        <p:txBody>
          <a:bodyPr wrap="square">
            <a:spAutoFit/>
          </a:bodyPr>
          <a:lstStyle/>
          <a:p>
            <a:r>
              <a:rPr lang="en-IN" sz="2400" b="1" dirty="0">
                <a:solidFill>
                  <a:schemeClr val="accent2">
                    <a:lumMod val="75000"/>
                  </a:schemeClr>
                </a:solidFill>
              </a:rPr>
              <a:t>Statement of First Law of Thermodynamics for Cyclic Process</a:t>
            </a:r>
          </a:p>
        </p:txBody>
      </p:sp>
      <p:pic>
        <p:nvPicPr>
          <p:cNvPr id="4" name="Picture 3"/>
          <p:cNvPicPr>
            <a:picLocks noChangeAspect="1"/>
          </p:cNvPicPr>
          <p:nvPr/>
        </p:nvPicPr>
        <p:blipFill>
          <a:blip r:embed="rId3"/>
          <a:stretch>
            <a:fillRect/>
          </a:stretch>
        </p:blipFill>
        <p:spPr>
          <a:xfrm>
            <a:off x="393111" y="1660256"/>
            <a:ext cx="11181010" cy="3940444"/>
          </a:xfrm>
          <a:prstGeom prst="rect">
            <a:avLst/>
          </a:prstGeom>
        </p:spPr>
      </p:pic>
    </p:spTree>
    <p:extLst>
      <p:ext uri="{BB962C8B-B14F-4D97-AF65-F5344CB8AC3E}">
        <p14:creationId xmlns:p14="http://schemas.microsoft.com/office/powerpoint/2010/main" val="3104383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for a closed system undergoing process</a:t>
            </a:r>
          </a:p>
        </p:txBody>
      </p:sp>
      <p:sp>
        <p:nvSpPr>
          <p:cNvPr id="5" name="TextBox 4"/>
          <p:cNvSpPr txBox="1"/>
          <p:nvPr/>
        </p:nvSpPr>
        <p:spPr>
          <a:xfrm>
            <a:off x="393110" y="1475590"/>
            <a:ext cx="9528506" cy="830997"/>
          </a:xfrm>
          <a:prstGeom prst="rect">
            <a:avLst/>
          </a:prstGeom>
          <a:noFill/>
        </p:spPr>
        <p:txBody>
          <a:bodyPr wrap="none" rtlCol="0">
            <a:spAutoFit/>
          </a:bodyPr>
          <a:lstStyle/>
          <a:p>
            <a:r>
              <a:rPr lang="en-US" sz="2400" dirty="0"/>
              <a:t>It can be shown that the quantity                       </a:t>
            </a:r>
          </a:p>
          <a:p>
            <a:r>
              <a:rPr lang="en-US" sz="2400" dirty="0"/>
              <a:t>is a property of the system and we call this property ENERGY with symbol E</a:t>
            </a:r>
          </a:p>
        </p:txBody>
      </p:sp>
      <p:pic>
        <p:nvPicPr>
          <p:cNvPr id="6" name="Picture 5"/>
          <p:cNvPicPr>
            <a:picLocks noChangeAspect="1"/>
          </p:cNvPicPr>
          <p:nvPr/>
        </p:nvPicPr>
        <p:blipFill>
          <a:blip r:embed="rId3"/>
          <a:stretch>
            <a:fillRect/>
          </a:stretch>
        </p:blipFill>
        <p:spPr>
          <a:xfrm>
            <a:off x="4684643" y="1512581"/>
            <a:ext cx="1573282" cy="406431"/>
          </a:xfrm>
          <a:prstGeom prst="rect">
            <a:avLst/>
          </a:prstGeom>
        </p:spPr>
      </p:pic>
      <p:pic>
        <p:nvPicPr>
          <p:cNvPr id="9" name="Picture 8"/>
          <p:cNvPicPr>
            <a:picLocks noChangeAspect="1"/>
          </p:cNvPicPr>
          <p:nvPr/>
        </p:nvPicPr>
        <p:blipFill>
          <a:blip r:embed="rId4"/>
          <a:stretch>
            <a:fillRect/>
          </a:stretch>
        </p:blipFill>
        <p:spPr>
          <a:xfrm>
            <a:off x="393110" y="2411344"/>
            <a:ext cx="3537819" cy="596916"/>
          </a:xfrm>
          <a:prstGeom prst="rect">
            <a:avLst/>
          </a:prstGeom>
        </p:spPr>
      </p:pic>
      <p:pic>
        <p:nvPicPr>
          <p:cNvPr id="13" name="Picture 12"/>
          <p:cNvPicPr>
            <a:picLocks noChangeAspect="1"/>
          </p:cNvPicPr>
          <p:nvPr/>
        </p:nvPicPr>
        <p:blipFill>
          <a:blip r:embed="rId5"/>
          <a:stretch>
            <a:fillRect/>
          </a:stretch>
        </p:blipFill>
        <p:spPr>
          <a:xfrm>
            <a:off x="217561" y="2965342"/>
            <a:ext cx="9879603" cy="3428474"/>
          </a:xfrm>
          <a:prstGeom prst="rect">
            <a:avLst/>
          </a:prstGeom>
        </p:spPr>
      </p:pic>
    </p:spTree>
    <p:extLst>
      <p:ext uri="{BB962C8B-B14F-4D97-AF65-F5344CB8AC3E}">
        <p14:creationId xmlns:p14="http://schemas.microsoft.com/office/powerpoint/2010/main" val="331856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for a closed system undergoing process</a:t>
            </a:r>
          </a:p>
        </p:txBody>
      </p:sp>
      <p:pic>
        <p:nvPicPr>
          <p:cNvPr id="2" name="Picture 1"/>
          <p:cNvPicPr>
            <a:picLocks noChangeAspect="1"/>
          </p:cNvPicPr>
          <p:nvPr/>
        </p:nvPicPr>
        <p:blipFill>
          <a:blip r:embed="rId3"/>
          <a:stretch>
            <a:fillRect/>
          </a:stretch>
        </p:blipFill>
        <p:spPr>
          <a:xfrm>
            <a:off x="393109" y="1484132"/>
            <a:ext cx="10319049" cy="2430643"/>
          </a:xfrm>
          <a:prstGeom prst="rect">
            <a:avLst/>
          </a:prstGeom>
        </p:spPr>
      </p:pic>
    </p:spTree>
    <p:extLst>
      <p:ext uri="{BB962C8B-B14F-4D97-AF65-F5344CB8AC3E}">
        <p14:creationId xmlns:p14="http://schemas.microsoft.com/office/powerpoint/2010/main" val="4144524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Energy or Stored Energy of a System</a:t>
            </a:r>
          </a:p>
        </p:txBody>
      </p:sp>
      <p:pic>
        <p:nvPicPr>
          <p:cNvPr id="4" name="Picture 3"/>
          <p:cNvPicPr>
            <a:picLocks noChangeAspect="1"/>
          </p:cNvPicPr>
          <p:nvPr/>
        </p:nvPicPr>
        <p:blipFill>
          <a:blip r:embed="rId3"/>
          <a:stretch>
            <a:fillRect/>
          </a:stretch>
        </p:blipFill>
        <p:spPr>
          <a:xfrm>
            <a:off x="834729" y="1637235"/>
            <a:ext cx="8281988" cy="5039041"/>
          </a:xfrm>
          <a:prstGeom prst="rect">
            <a:avLst/>
          </a:prstGeom>
        </p:spPr>
      </p:pic>
    </p:spTree>
    <p:extLst>
      <p:ext uri="{BB962C8B-B14F-4D97-AF65-F5344CB8AC3E}">
        <p14:creationId xmlns:p14="http://schemas.microsoft.com/office/powerpoint/2010/main" val="4115607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Internal Energy of a System</a:t>
            </a:r>
          </a:p>
        </p:txBody>
      </p:sp>
      <p:pic>
        <p:nvPicPr>
          <p:cNvPr id="2" name="Picture 1"/>
          <p:cNvPicPr>
            <a:picLocks noChangeAspect="1"/>
          </p:cNvPicPr>
          <p:nvPr/>
        </p:nvPicPr>
        <p:blipFill>
          <a:blip r:embed="rId3"/>
          <a:stretch>
            <a:fillRect/>
          </a:stretch>
        </p:blipFill>
        <p:spPr>
          <a:xfrm>
            <a:off x="393110" y="1457347"/>
            <a:ext cx="9523046" cy="4986316"/>
          </a:xfrm>
          <a:prstGeom prst="rect">
            <a:avLst/>
          </a:prstGeom>
        </p:spPr>
      </p:pic>
    </p:spTree>
    <p:extLst>
      <p:ext uri="{BB962C8B-B14F-4D97-AF65-F5344CB8AC3E}">
        <p14:creationId xmlns:p14="http://schemas.microsoft.com/office/powerpoint/2010/main" val="4063289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Numericals</a:t>
            </a:r>
          </a:p>
        </p:txBody>
      </p:sp>
      <p:pic>
        <p:nvPicPr>
          <p:cNvPr id="4" name="Picture 3"/>
          <p:cNvPicPr>
            <a:picLocks noChangeAspect="1"/>
          </p:cNvPicPr>
          <p:nvPr/>
        </p:nvPicPr>
        <p:blipFill>
          <a:blip r:embed="rId3"/>
          <a:stretch>
            <a:fillRect/>
          </a:stretch>
        </p:blipFill>
        <p:spPr>
          <a:xfrm>
            <a:off x="266699" y="1457346"/>
            <a:ext cx="9988251" cy="5000603"/>
          </a:xfrm>
          <a:prstGeom prst="rect">
            <a:avLst/>
          </a:prstGeom>
        </p:spPr>
      </p:pic>
    </p:spTree>
    <p:extLst>
      <p:ext uri="{BB962C8B-B14F-4D97-AF65-F5344CB8AC3E}">
        <p14:creationId xmlns:p14="http://schemas.microsoft.com/office/powerpoint/2010/main" val="2800156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Numericals</a:t>
            </a:r>
          </a:p>
        </p:txBody>
      </p:sp>
      <p:pic>
        <p:nvPicPr>
          <p:cNvPr id="2" name="Picture 1"/>
          <p:cNvPicPr>
            <a:picLocks noChangeAspect="1"/>
          </p:cNvPicPr>
          <p:nvPr/>
        </p:nvPicPr>
        <p:blipFill>
          <a:blip r:embed="rId3"/>
          <a:stretch>
            <a:fillRect/>
          </a:stretch>
        </p:blipFill>
        <p:spPr>
          <a:xfrm>
            <a:off x="452669" y="1457346"/>
            <a:ext cx="10377256" cy="5245369"/>
          </a:xfrm>
          <a:prstGeom prst="rect">
            <a:avLst/>
          </a:prstGeom>
        </p:spPr>
      </p:pic>
    </p:spTree>
    <p:extLst>
      <p:ext uri="{BB962C8B-B14F-4D97-AF65-F5344CB8AC3E}">
        <p14:creationId xmlns:p14="http://schemas.microsoft.com/office/powerpoint/2010/main" val="2905417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Numericals</a:t>
            </a:r>
          </a:p>
        </p:txBody>
      </p:sp>
      <p:pic>
        <p:nvPicPr>
          <p:cNvPr id="4" name="Picture 3"/>
          <p:cNvPicPr>
            <a:picLocks noChangeAspect="1"/>
          </p:cNvPicPr>
          <p:nvPr/>
        </p:nvPicPr>
        <p:blipFill>
          <a:blip r:embed="rId3"/>
          <a:stretch>
            <a:fillRect/>
          </a:stretch>
        </p:blipFill>
        <p:spPr>
          <a:xfrm>
            <a:off x="393110" y="1637235"/>
            <a:ext cx="10857980" cy="4792140"/>
          </a:xfrm>
          <a:prstGeom prst="rect">
            <a:avLst/>
          </a:prstGeom>
        </p:spPr>
      </p:pic>
    </p:spTree>
    <p:extLst>
      <p:ext uri="{BB962C8B-B14F-4D97-AF65-F5344CB8AC3E}">
        <p14:creationId xmlns:p14="http://schemas.microsoft.com/office/powerpoint/2010/main" val="4080511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Numericals</a:t>
            </a:r>
          </a:p>
        </p:txBody>
      </p:sp>
      <p:pic>
        <p:nvPicPr>
          <p:cNvPr id="2" name="Picture 1"/>
          <p:cNvPicPr>
            <a:picLocks noChangeAspect="1"/>
          </p:cNvPicPr>
          <p:nvPr/>
        </p:nvPicPr>
        <p:blipFill>
          <a:blip r:embed="rId3"/>
          <a:stretch>
            <a:fillRect/>
          </a:stretch>
        </p:blipFill>
        <p:spPr>
          <a:xfrm>
            <a:off x="395519" y="1660256"/>
            <a:ext cx="10148656" cy="4958029"/>
          </a:xfrm>
          <a:prstGeom prst="rect">
            <a:avLst/>
          </a:prstGeom>
        </p:spPr>
      </p:pic>
    </p:spTree>
    <p:extLst>
      <p:ext uri="{BB962C8B-B14F-4D97-AF65-F5344CB8AC3E}">
        <p14:creationId xmlns:p14="http://schemas.microsoft.com/office/powerpoint/2010/main" val="419760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pic>
        <p:nvPicPr>
          <p:cNvPr id="2" name="Picture 1"/>
          <p:cNvPicPr>
            <a:picLocks noChangeAspect="1"/>
          </p:cNvPicPr>
          <p:nvPr/>
        </p:nvPicPr>
        <p:blipFill>
          <a:blip r:embed="rId3"/>
          <a:stretch>
            <a:fillRect/>
          </a:stretch>
        </p:blipFill>
        <p:spPr>
          <a:xfrm>
            <a:off x="261937" y="1552575"/>
            <a:ext cx="7010400" cy="4924425"/>
          </a:xfrm>
          <a:prstGeom prst="rect">
            <a:avLst/>
          </a:prstGeom>
        </p:spPr>
      </p:pic>
    </p:spTree>
    <p:extLst>
      <p:ext uri="{BB962C8B-B14F-4D97-AF65-F5344CB8AC3E}">
        <p14:creationId xmlns:p14="http://schemas.microsoft.com/office/powerpoint/2010/main" val="268391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Numericals</a:t>
            </a:r>
          </a:p>
        </p:txBody>
      </p:sp>
      <p:pic>
        <p:nvPicPr>
          <p:cNvPr id="4" name="Picture 3"/>
          <p:cNvPicPr>
            <a:picLocks noChangeAspect="1"/>
          </p:cNvPicPr>
          <p:nvPr/>
        </p:nvPicPr>
        <p:blipFill>
          <a:blip r:embed="rId3"/>
          <a:stretch>
            <a:fillRect/>
          </a:stretch>
        </p:blipFill>
        <p:spPr>
          <a:xfrm>
            <a:off x="249101" y="1457347"/>
            <a:ext cx="10295074" cy="5077890"/>
          </a:xfrm>
          <a:prstGeom prst="rect">
            <a:avLst/>
          </a:prstGeom>
        </p:spPr>
      </p:pic>
    </p:spTree>
    <p:extLst>
      <p:ext uri="{BB962C8B-B14F-4D97-AF65-F5344CB8AC3E}">
        <p14:creationId xmlns:p14="http://schemas.microsoft.com/office/powerpoint/2010/main" val="419918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First Law of Thermodynamics - Limitations</a:t>
            </a:r>
          </a:p>
        </p:txBody>
      </p:sp>
      <p:pic>
        <p:nvPicPr>
          <p:cNvPr id="2" name="Picture 1"/>
          <p:cNvPicPr>
            <a:picLocks noChangeAspect="1"/>
          </p:cNvPicPr>
          <p:nvPr/>
        </p:nvPicPr>
        <p:blipFill>
          <a:blip r:embed="rId3"/>
          <a:stretch>
            <a:fillRect/>
          </a:stretch>
        </p:blipFill>
        <p:spPr>
          <a:xfrm>
            <a:off x="432925" y="1457346"/>
            <a:ext cx="8430288" cy="5400653"/>
          </a:xfrm>
          <a:prstGeom prst="rect">
            <a:avLst/>
          </a:prstGeom>
        </p:spPr>
      </p:pic>
    </p:spTree>
    <p:extLst>
      <p:ext uri="{BB962C8B-B14F-4D97-AF65-F5344CB8AC3E}">
        <p14:creationId xmlns:p14="http://schemas.microsoft.com/office/powerpoint/2010/main" val="1724931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Directional Nature of Processes</a:t>
            </a:r>
          </a:p>
        </p:txBody>
      </p:sp>
      <p:pic>
        <p:nvPicPr>
          <p:cNvPr id="4" name="Picture 3"/>
          <p:cNvPicPr>
            <a:picLocks noChangeAspect="1"/>
          </p:cNvPicPr>
          <p:nvPr/>
        </p:nvPicPr>
        <p:blipFill>
          <a:blip r:embed="rId3"/>
          <a:stretch>
            <a:fillRect/>
          </a:stretch>
        </p:blipFill>
        <p:spPr>
          <a:xfrm>
            <a:off x="393109" y="1637234"/>
            <a:ext cx="10139735" cy="4720703"/>
          </a:xfrm>
          <a:prstGeom prst="rect">
            <a:avLst/>
          </a:prstGeom>
        </p:spPr>
      </p:pic>
    </p:spTree>
    <p:extLst>
      <p:ext uri="{BB962C8B-B14F-4D97-AF65-F5344CB8AC3E}">
        <p14:creationId xmlns:p14="http://schemas.microsoft.com/office/powerpoint/2010/main" val="162148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Directional Nature of Processes</a:t>
            </a:r>
          </a:p>
        </p:txBody>
      </p:sp>
      <p:pic>
        <p:nvPicPr>
          <p:cNvPr id="2" name="Picture 1"/>
          <p:cNvPicPr>
            <a:picLocks noChangeAspect="1"/>
          </p:cNvPicPr>
          <p:nvPr/>
        </p:nvPicPr>
        <p:blipFill>
          <a:blip r:embed="rId3"/>
          <a:stretch>
            <a:fillRect/>
          </a:stretch>
        </p:blipFill>
        <p:spPr>
          <a:xfrm>
            <a:off x="393110" y="1637234"/>
            <a:ext cx="9816202" cy="4192065"/>
          </a:xfrm>
          <a:prstGeom prst="rect">
            <a:avLst/>
          </a:prstGeom>
        </p:spPr>
      </p:pic>
    </p:spTree>
    <p:extLst>
      <p:ext uri="{BB962C8B-B14F-4D97-AF65-F5344CB8AC3E}">
        <p14:creationId xmlns:p14="http://schemas.microsoft.com/office/powerpoint/2010/main" val="3305374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Directional Nature of Processes</a:t>
            </a:r>
          </a:p>
        </p:txBody>
      </p:sp>
      <p:pic>
        <p:nvPicPr>
          <p:cNvPr id="4" name="Picture 3"/>
          <p:cNvPicPr>
            <a:picLocks noChangeAspect="1"/>
          </p:cNvPicPr>
          <p:nvPr/>
        </p:nvPicPr>
        <p:blipFill>
          <a:blip r:embed="rId3"/>
          <a:stretch>
            <a:fillRect/>
          </a:stretch>
        </p:blipFill>
        <p:spPr>
          <a:xfrm>
            <a:off x="519112" y="1660255"/>
            <a:ext cx="9751886" cy="4783407"/>
          </a:xfrm>
          <a:prstGeom prst="rect">
            <a:avLst/>
          </a:prstGeom>
        </p:spPr>
      </p:pic>
    </p:spTree>
    <p:extLst>
      <p:ext uri="{BB962C8B-B14F-4D97-AF65-F5344CB8AC3E}">
        <p14:creationId xmlns:p14="http://schemas.microsoft.com/office/powerpoint/2010/main" val="206859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a:t>
            </a:r>
          </a:p>
        </p:txBody>
      </p:sp>
      <p:pic>
        <p:nvPicPr>
          <p:cNvPr id="2" name="Picture 1"/>
          <p:cNvPicPr>
            <a:picLocks noChangeAspect="1"/>
          </p:cNvPicPr>
          <p:nvPr/>
        </p:nvPicPr>
        <p:blipFill>
          <a:blip r:embed="rId3"/>
          <a:stretch>
            <a:fillRect/>
          </a:stretch>
        </p:blipFill>
        <p:spPr>
          <a:xfrm>
            <a:off x="393110" y="1637235"/>
            <a:ext cx="8982987" cy="5220765"/>
          </a:xfrm>
          <a:prstGeom prst="rect">
            <a:avLst/>
          </a:prstGeom>
        </p:spPr>
      </p:pic>
    </p:spTree>
    <p:extLst>
      <p:ext uri="{BB962C8B-B14F-4D97-AF65-F5344CB8AC3E}">
        <p14:creationId xmlns:p14="http://schemas.microsoft.com/office/powerpoint/2010/main" val="345588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Source</a:t>
            </a:r>
          </a:p>
        </p:txBody>
      </p:sp>
      <p:pic>
        <p:nvPicPr>
          <p:cNvPr id="4" name="Picture 3"/>
          <p:cNvPicPr>
            <a:picLocks noChangeAspect="1"/>
          </p:cNvPicPr>
          <p:nvPr/>
        </p:nvPicPr>
        <p:blipFill>
          <a:blip r:embed="rId3"/>
          <a:stretch>
            <a:fillRect/>
          </a:stretch>
        </p:blipFill>
        <p:spPr>
          <a:xfrm>
            <a:off x="271462" y="1637235"/>
            <a:ext cx="7258051" cy="5159337"/>
          </a:xfrm>
          <a:prstGeom prst="rect">
            <a:avLst/>
          </a:prstGeom>
        </p:spPr>
      </p:pic>
    </p:spTree>
    <p:extLst>
      <p:ext uri="{BB962C8B-B14F-4D97-AF65-F5344CB8AC3E}">
        <p14:creationId xmlns:p14="http://schemas.microsoft.com/office/powerpoint/2010/main" val="4202208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Source</a:t>
            </a:r>
          </a:p>
        </p:txBody>
      </p:sp>
      <p:pic>
        <p:nvPicPr>
          <p:cNvPr id="2" name="Picture 1"/>
          <p:cNvPicPr>
            <a:picLocks noChangeAspect="1"/>
          </p:cNvPicPr>
          <p:nvPr/>
        </p:nvPicPr>
        <p:blipFill>
          <a:blip r:embed="rId3"/>
          <a:stretch>
            <a:fillRect/>
          </a:stretch>
        </p:blipFill>
        <p:spPr>
          <a:xfrm>
            <a:off x="393110" y="1457346"/>
            <a:ext cx="6079128" cy="5475071"/>
          </a:xfrm>
          <a:prstGeom prst="rect">
            <a:avLst/>
          </a:prstGeom>
        </p:spPr>
      </p:pic>
    </p:spTree>
    <p:extLst>
      <p:ext uri="{BB962C8B-B14F-4D97-AF65-F5344CB8AC3E}">
        <p14:creationId xmlns:p14="http://schemas.microsoft.com/office/powerpoint/2010/main" val="305885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Sink</a:t>
            </a:r>
          </a:p>
        </p:txBody>
      </p:sp>
      <p:pic>
        <p:nvPicPr>
          <p:cNvPr id="4" name="Picture 3"/>
          <p:cNvPicPr>
            <a:picLocks noChangeAspect="1"/>
          </p:cNvPicPr>
          <p:nvPr/>
        </p:nvPicPr>
        <p:blipFill>
          <a:blip r:embed="rId3"/>
          <a:stretch>
            <a:fillRect/>
          </a:stretch>
        </p:blipFill>
        <p:spPr>
          <a:xfrm>
            <a:off x="584698" y="1778123"/>
            <a:ext cx="5387477" cy="4920017"/>
          </a:xfrm>
          <a:prstGeom prst="rect">
            <a:avLst/>
          </a:prstGeom>
        </p:spPr>
      </p:pic>
    </p:spTree>
    <p:extLst>
      <p:ext uri="{BB962C8B-B14F-4D97-AF65-F5344CB8AC3E}">
        <p14:creationId xmlns:p14="http://schemas.microsoft.com/office/powerpoint/2010/main" val="2018728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662917" y="1660256"/>
            <a:ext cx="7946758" cy="1200329"/>
          </a:xfrm>
          <a:prstGeom prst="rect">
            <a:avLst/>
          </a:prstGeom>
        </p:spPr>
        <p:txBody>
          <a:bodyPr wrap="square">
            <a:spAutoFit/>
          </a:bodyPr>
          <a:lstStyle/>
          <a:p>
            <a:pPr algn="just"/>
            <a:endParaRPr lang="en-IN" sz="2400" dirty="0"/>
          </a:p>
          <a:p>
            <a:pPr marL="342900" indent="-342900" algn="just">
              <a:buFont typeface="Wingdings" panose="05000000000000000000" pitchFamily="2" charset="2"/>
              <a:buChar char="Ø"/>
            </a:pPr>
            <a:endParaRPr lang="en-IN" sz="2400" dirty="0"/>
          </a:p>
          <a:p>
            <a:pPr algn="just"/>
            <a:endParaRPr lang="en-IN"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7" name="Rectangle 6">
            <a:extLst>
              <a:ext uri="{FF2B5EF4-FFF2-40B4-BE49-F238E27FC236}">
                <a16:creationId xmlns:a16="http://schemas.microsoft.com/office/drawing/2014/main" id="{620A7DEA-950C-4954-B3B7-2672370FABF4}"/>
              </a:ext>
            </a:extLst>
          </p:cNvPr>
          <p:cNvSpPr/>
          <p:nvPr/>
        </p:nvSpPr>
        <p:spPr>
          <a:xfrm>
            <a:off x="393110" y="713905"/>
            <a:ext cx="9165227" cy="461665"/>
          </a:xfrm>
          <a:prstGeom prst="rect">
            <a:avLst/>
          </a:prstGeom>
        </p:spPr>
        <p:txBody>
          <a:bodyPr wrap="square">
            <a:spAutoFit/>
          </a:bodyPr>
          <a:lstStyle/>
          <a:p>
            <a:r>
              <a:rPr lang="en-IN" sz="2400" b="1" dirty="0">
                <a:solidFill>
                  <a:schemeClr val="accent2">
                    <a:lumMod val="75000"/>
                  </a:schemeClr>
                </a:solidFill>
              </a:rPr>
              <a:t>Important Definitions - Sink</a:t>
            </a:r>
          </a:p>
        </p:txBody>
      </p:sp>
      <p:pic>
        <p:nvPicPr>
          <p:cNvPr id="2" name="Picture 1"/>
          <p:cNvPicPr>
            <a:picLocks noChangeAspect="1"/>
          </p:cNvPicPr>
          <p:nvPr/>
        </p:nvPicPr>
        <p:blipFill>
          <a:blip r:embed="rId3"/>
          <a:stretch>
            <a:fillRect/>
          </a:stretch>
        </p:blipFill>
        <p:spPr>
          <a:xfrm>
            <a:off x="228600" y="1637235"/>
            <a:ext cx="7364785" cy="5077890"/>
          </a:xfrm>
          <a:prstGeom prst="rect">
            <a:avLst/>
          </a:prstGeom>
        </p:spPr>
      </p:pic>
    </p:spTree>
    <p:extLst>
      <p:ext uri="{BB962C8B-B14F-4D97-AF65-F5344CB8AC3E}">
        <p14:creationId xmlns:p14="http://schemas.microsoft.com/office/powerpoint/2010/main" val="244268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13453</TotalTime>
  <Words>8579</Words>
  <Application>Microsoft Office PowerPoint</Application>
  <PresentationFormat>Widescreen</PresentationFormat>
  <Paragraphs>1670</Paragraphs>
  <Slides>198</Slides>
  <Notes>76</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198</vt:i4>
      </vt:variant>
    </vt:vector>
  </HeadingPairs>
  <TitlesOfParts>
    <vt:vector size="208" baseType="lpstr">
      <vt:lpstr>SimSun</vt:lpstr>
      <vt:lpstr>Arial</vt:lpstr>
      <vt:lpstr>Calibri</vt:lpstr>
      <vt:lpstr>Calibri Light</vt:lpstr>
      <vt:lpstr>Cambria Math</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Karthik</cp:lastModifiedBy>
  <cp:revision>887</cp:revision>
  <dcterms:created xsi:type="dcterms:W3CDTF">2020-06-03T14:19:11Z</dcterms:created>
  <dcterms:modified xsi:type="dcterms:W3CDTF">2024-10-21T06:11:39Z</dcterms:modified>
</cp:coreProperties>
</file>